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56_C12E7DDB.xml" ContentType="application/vnd.ms-powerpoint.comments+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omments/modernComment_157_13DF8BE4.xml" ContentType="application/vnd.ms-powerpoint.comment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8.xml" ContentType="application/vnd.openxmlformats-officedocument.presentationml.notesSlide+xml"/>
  <Override PartName="/ppt/comments/modernComment_158_50318BA4.xml" ContentType="application/vnd.ms-powerpoint.comment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omments/modernComment_15C_B5C5E17C.xml" ContentType="application/vnd.ms-powerpoint.comments+xml"/>
  <Override PartName="/ppt/notesSlides/notesSlide20.xml" ContentType="application/vnd.openxmlformats-officedocument.presentationml.notesSlide+xml"/>
  <Override PartName="/ppt/comments/modernComment_15E_42FE766C.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257" r:id="rId5"/>
    <p:sldId id="311" r:id="rId6"/>
    <p:sldId id="328" r:id="rId7"/>
    <p:sldId id="320" r:id="rId8"/>
    <p:sldId id="326" r:id="rId9"/>
    <p:sldId id="356" r:id="rId10"/>
    <p:sldId id="329" r:id="rId11"/>
    <p:sldId id="337" r:id="rId12"/>
    <p:sldId id="338" r:id="rId13"/>
    <p:sldId id="339" r:id="rId14"/>
    <p:sldId id="357" r:id="rId15"/>
    <p:sldId id="352" r:id="rId16"/>
    <p:sldId id="358" r:id="rId17"/>
    <p:sldId id="342" r:id="rId18"/>
    <p:sldId id="318" r:id="rId19"/>
    <p:sldId id="347" r:id="rId20"/>
    <p:sldId id="343" r:id="rId21"/>
    <p:sldId id="344" r:id="rId22"/>
    <p:sldId id="348" r:id="rId23"/>
    <p:sldId id="349" r:id="rId24"/>
    <p:sldId id="350" r:id="rId25"/>
    <p:sldId id="324" r:id="rId26"/>
    <p:sldId id="345" r:id="rId27"/>
    <p:sldId id="355" r:id="rId28"/>
    <p:sldId id="341" r:id="rId29"/>
    <p:sldId id="354" r:id="rId30"/>
    <p:sldId id="353" r:id="rId31"/>
    <p:sldId id="335" r:id="rId32"/>
    <p:sldId id="35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4A399E-55E6-F397-17D1-DE00BE0F1F81}" name="Vinay Konuru" initials="VK" userId="S::vkonuru@princeton.edu::2d4d74ea-0a72-4698-b80d-de425af084d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A3A"/>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9876" autoAdjust="0"/>
  </p:normalViewPr>
  <p:slideViewPr>
    <p:cSldViewPr snapToGrid="0">
      <p:cViewPr>
        <p:scale>
          <a:sx n="72" d="100"/>
          <a:sy n="72" d="100"/>
        </p:scale>
        <p:origin x="257"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nay%20Konuru\Documents\Thesis\DAC%20Emissions%20and%20Cost%20Calculato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nay%20Konuru\Documents\Thesis\DAC%20Emissions%20and%20Cost%20Calculato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princetonu-my.sharepoint.com/personal/vkonuru_princeton_edu/Documents/DAC%20Emissions%20and%20Cost%20Calculator.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inay%20Konuru\Documents\Thesis\DAC%20Renewables%20Extra%20Build%20Comparision.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t>Plant Level</a:t>
            </a:r>
            <a:r>
              <a:rPr lang="en-US" sz="1800" baseline="0" dirty="0"/>
              <a:t> Cost of Capture ($/tCO2)</a:t>
            </a:r>
            <a:endParaRPr lang="en-US"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DAC_efficiency_and_costs!$B$9</c:f>
              <c:strCache>
                <c:ptCount val="1"/>
                <c:pt idx="0">
                  <c:v>Fixed Costs</c:v>
                </c:pt>
              </c:strCache>
            </c:strRef>
          </c:tx>
          <c:spPr>
            <a:solidFill>
              <a:schemeClr val="accent1"/>
            </a:solidFill>
            <a:ln>
              <a:noFill/>
            </a:ln>
            <a:effectLst/>
          </c:spPr>
          <c:invertIfNegative val="0"/>
          <c:cat>
            <c:strRef>
              <c:f>DAC_efficiency_and_costs!$A$10:$A$13</c:f>
              <c:strCache>
                <c:ptCount val="4"/>
                <c:pt idx="0">
                  <c:v>Grid HP</c:v>
                </c:pt>
                <c:pt idx="1">
                  <c:v>Grid HP + TES</c:v>
                </c:pt>
                <c:pt idx="2">
                  <c:v>TES</c:v>
                </c:pt>
                <c:pt idx="3">
                  <c:v>TES + Turbine</c:v>
                </c:pt>
              </c:strCache>
            </c:strRef>
          </c:cat>
          <c:val>
            <c:numRef>
              <c:f>DAC_efficiency_and_costs!$B$10:$B$13</c:f>
              <c:numCache>
                <c:formatCode>_("$"* #,##0_);_("$"* \(#,##0\);_("$"* "-"??_);_(@_)</c:formatCode>
                <c:ptCount val="4"/>
                <c:pt idx="0">
                  <c:v>808.70427314568201</c:v>
                </c:pt>
                <c:pt idx="1">
                  <c:v>812.30360393842307</c:v>
                </c:pt>
                <c:pt idx="2">
                  <c:v>870.917803592052</c:v>
                </c:pt>
                <c:pt idx="3">
                  <c:v>924.32718530643399</c:v>
                </c:pt>
              </c:numCache>
            </c:numRef>
          </c:val>
          <c:extLst>
            <c:ext xmlns:c16="http://schemas.microsoft.com/office/drawing/2014/chart" uri="{C3380CC4-5D6E-409C-BE32-E72D297353CC}">
              <c16:uniqueId val="{00000000-61F7-483E-A495-AE2C7003199A}"/>
            </c:ext>
          </c:extLst>
        </c:ser>
        <c:ser>
          <c:idx val="1"/>
          <c:order val="1"/>
          <c:tx>
            <c:strRef>
              <c:f>DAC_efficiency_and_costs!$C$9</c:f>
              <c:strCache>
                <c:ptCount val="1"/>
                <c:pt idx="0">
                  <c:v>Heat Costs</c:v>
                </c:pt>
              </c:strCache>
            </c:strRef>
          </c:tx>
          <c:spPr>
            <a:solidFill>
              <a:schemeClr val="accent2"/>
            </a:solidFill>
            <a:ln>
              <a:noFill/>
            </a:ln>
            <a:effectLst/>
          </c:spPr>
          <c:invertIfNegative val="0"/>
          <c:cat>
            <c:strRef>
              <c:f>DAC_efficiency_and_costs!$A$10:$A$13</c:f>
              <c:strCache>
                <c:ptCount val="4"/>
                <c:pt idx="0">
                  <c:v>Grid HP</c:v>
                </c:pt>
                <c:pt idx="1">
                  <c:v>Grid HP + TES</c:v>
                </c:pt>
                <c:pt idx="2">
                  <c:v>TES</c:v>
                </c:pt>
                <c:pt idx="3">
                  <c:v>TES + Turbine</c:v>
                </c:pt>
              </c:strCache>
            </c:strRef>
          </c:cat>
          <c:val>
            <c:numRef>
              <c:f>DAC_efficiency_and_costs!$C$10:$C$13</c:f>
              <c:numCache>
                <c:formatCode>_("$"* #,##0_);_("$"* \(#,##0\);_("$"* "-"??_);_(@_)</c:formatCode>
                <c:ptCount val="4"/>
                <c:pt idx="0">
                  <c:v>33.408926529712197</c:v>
                </c:pt>
                <c:pt idx="1">
                  <c:v>30.460482673604488</c:v>
                </c:pt>
                <c:pt idx="2">
                  <c:v>51.343005369307328</c:v>
                </c:pt>
                <c:pt idx="3">
                  <c:v>40.243827862676319</c:v>
                </c:pt>
              </c:numCache>
            </c:numRef>
          </c:val>
          <c:extLst>
            <c:ext xmlns:c16="http://schemas.microsoft.com/office/drawing/2014/chart" uri="{C3380CC4-5D6E-409C-BE32-E72D297353CC}">
              <c16:uniqueId val="{00000001-61F7-483E-A495-AE2C7003199A}"/>
            </c:ext>
          </c:extLst>
        </c:ser>
        <c:ser>
          <c:idx val="2"/>
          <c:order val="2"/>
          <c:tx>
            <c:strRef>
              <c:f>DAC_efficiency_and_costs!$D$9</c:f>
              <c:strCache>
                <c:ptCount val="1"/>
                <c:pt idx="0">
                  <c:v>Power Costs</c:v>
                </c:pt>
              </c:strCache>
            </c:strRef>
          </c:tx>
          <c:spPr>
            <a:solidFill>
              <a:schemeClr val="accent3"/>
            </a:solidFill>
            <a:ln>
              <a:noFill/>
            </a:ln>
            <a:effectLst/>
          </c:spPr>
          <c:invertIfNegative val="0"/>
          <c:cat>
            <c:strRef>
              <c:f>DAC_efficiency_and_costs!$A$10:$A$13</c:f>
              <c:strCache>
                <c:ptCount val="4"/>
                <c:pt idx="0">
                  <c:v>Grid HP</c:v>
                </c:pt>
                <c:pt idx="1">
                  <c:v>Grid HP + TES</c:v>
                </c:pt>
                <c:pt idx="2">
                  <c:v>TES</c:v>
                </c:pt>
                <c:pt idx="3">
                  <c:v>TES + Turbine</c:v>
                </c:pt>
              </c:strCache>
            </c:strRef>
          </c:cat>
          <c:val>
            <c:numRef>
              <c:f>DAC_efficiency_and_costs!$D$10:$D$13</c:f>
              <c:numCache>
                <c:formatCode>_("$"* #,##0_);_("$"* \(#,##0\);_("$"* "-"??_);_(@_)</c:formatCode>
                <c:ptCount val="4"/>
                <c:pt idx="0">
                  <c:v>11.6372156085925</c:v>
                </c:pt>
                <c:pt idx="1">
                  <c:v>11.6372156085925</c:v>
                </c:pt>
                <c:pt idx="2">
                  <c:v>11.6372156085925</c:v>
                </c:pt>
                <c:pt idx="3">
                  <c:v>8.3292087381133602</c:v>
                </c:pt>
              </c:numCache>
            </c:numRef>
          </c:val>
          <c:extLst>
            <c:ext xmlns:c16="http://schemas.microsoft.com/office/drawing/2014/chart" uri="{C3380CC4-5D6E-409C-BE32-E72D297353CC}">
              <c16:uniqueId val="{00000002-61F7-483E-A495-AE2C7003199A}"/>
            </c:ext>
          </c:extLst>
        </c:ser>
        <c:dLbls>
          <c:showLegendKey val="0"/>
          <c:showVal val="0"/>
          <c:showCatName val="0"/>
          <c:showSerName val="0"/>
          <c:showPercent val="0"/>
          <c:showBubbleSize val="0"/>
        </c:dLbls>
        <c:gapWidth val="75"/>
        <c:overlap val="100"/>
        <c:axId val="1272629871"/>
        <c:axId val="1297862415"/>
      </c:barChart>
      <c:catAx>
        <c:axId val="127262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97862415"/>
        <c:crosses val="autoZero"/>
        <c:auto val="1"/>
        <c:lblAlgn val="ctr"/>
        <c:lblOffset val="100"/>
        <c:noMultiLvlLbl val="0"/>
      </c:catAx>
      <c:valAx>
        <c:axId val="1297862415"/>
        <c:scaling>
          <c:orientation val="minMax"/>
          <c:max val="100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CO2 Removal Cost</a:t>
                </a:r>
                <a:r>
                  <a:rPr lang="en-US" sz="1800" baseline="0" dirty="0"/>
                  <a:t> ($/tCO2)</a:t>
                </a:r>
                <a:endParaRPr 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2629871"/>
        <c:crosses val="autoZero"/>
        <c:crossBetween val="between"/>
      </c:valAx>
      <c:spPr>
        <a:noFill/>
        <a:ln w="25400">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aseline="0" dirty="0">
                <a:latin typeface="Sans Serif Collection" panose="020B0502040504020204" pitchFamily="34" charset="0"/>
                <a:ea typeface="Sans Serif Collection" panose="020B0502040504020204" pitchFamily="34" charset="0"/>
                <a:cs typeface="Sans Serif Collection" panose="020B0502040504020204" pitchFamily="34" charset="0"/>
              </a:rPr>
              <a:t>DAC CO2 Removal Costs of Plant Versus System</a:t>
            </a:r>
            <a:endParaRPr lang="en-US" sz="2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131393894853805E-2"/>
          <c:y val="0.17130354191432617"/>
          <c:w val="0.96586860610514624"/>
          <c:h val="0.7965516935903677"/>
        </c:manualLayout>
      </c:layout>
      <c:barChart>
        <c:barDir val="col"/>
        <c:grouping val="clustered"/>
        <c:varyColors val="0"/>
        <c:ser>
          <c:idx val="0"/>
          <c:order val="0"/>
          <c:tx>
            <c:strRef>
              <c:f>'Emissions and Costs'!$J$8</c:f>
              <c:strCache>
                <c:ptCount val="1"/>
                <c:pt idx="0">
                  <c:v>Plant Cost Per tCO2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'Emissions and Costs'!$I$9:$I$12</c:f>
              <c:strCache>
                <c:ptCount val="4"/>
                <c:pt idx="0">
                  <c:v>Grid HP</c:v>
                </c:pt>
                <c:pt idx="1">
                  <c:v>Grid HP + TES</c:v>
                </c:pt>
                <c:pt idx="2">
                  <c:v>TES</c:v>
                </c:pt>
                <c:pt idx="3">
                  <c:v>TES+Turbine</c:v>
                </c:pt>
              </c:strCache>
            </c:strRef>
          </c:cat>
          <c:val>
            <c:numRef>
              <c:f>'Emissions and Costs'!$J$9:$J$12</c:f>
              <c:numCache>
                <c:formatCode>_("$"* #,##0_);_("$"* \(#,##0\);_("$"* "-"??_);_(@_)</c:formatCode>
                <c:ptCount val="4"/>
                <c:pt idx="0">
                  <c:v>842</c:v>
                </c:pt>
                <c:pt idx="1">
                  <c:v>842</c:v>
                </c:pt>
                <c:pt idx="2">
                  <c:v>980</c:v>
                </c:pt>
                <c:pt idx="3">
                  <c:v>996</c:v>
                </c:pt>
              </c:numCache>
            </c:numRef>
          </c:val>
          <c:extLst>
            <c:ext xmlns:c16="http://schemas.microsoft.com/office/drawing/2014/chart" uri="{C3380CC4-5D6E-409C-BE32-E72D297353CC}">
              <c16:uniqueId val="{00000000-4C02-4933-9E58-FC21148CA757}"/>
            </c:ext>
          </c:extLst>
        </c:ser>
        <c:ser>
          <c:idx val="1"/>
          <c:order val="1"/>
          <c:tx>
            <c:strRef>
              <c:f>'Emissions and Costs'!$K$8</c:f>
              <c:strCache>
                <c:ptCount val="1"/>
                <c:pt idx="0">
                  <c:v>System Cost Per tCO2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'Emissions and Costs'!$I$9:$I$12</c:f>
              <c:strCache>
                <c:ptCount val="4"/>
                <c:pt idx="0">
                  <c:v>Grid HP</c:v>
                </c:pt>
                <c:pt idx="1">
                  <c:v>Grid HP + TES</c:v>
                </c:pt>
                <c:pt idx="2">
                  <c:v>TES</c:v>
                </c:pt>
                <c:pt idx="3">
                  <c:v>TES+Turbine</c:v>
                </c:pt>
              </c:strCache>
            </c:strRef>
          </c:cat>
          <c:val>
            <c:numRef>
              <c:f>'Emissions and Costs'!$K$9:$K$12</c:f>
              <c:numCache>
                <c:formatCode>_("$"* #,##0_);_("$"* \(#,##0\);_("$"* "-"??_);_(@_)</c:formatCode>
                <c:ptCount val="4"/>
                <c:pt idx="0">
                  <c:v>1035</c:v>
                </c:pt>
                <c:pt idx="1">
                  <c:v>988</c:v>
                </c:pt>
                <c:pt idx="2">
                  <c:v>734</c:v>
                </c:pt>
                <c:pt idx="3">
                  <c:v>620</c:v>
                </c:pt>
              </c:numCache>
            </c:numRef>
          </c:val>
          <c:extLst>
            <c:ext xmlns:c16="http://schemas.microsoft.com/office/drawing/2014/chart" uri="{C3380CC4-5D6E-409C-BE32-E72D297353CC}">
              <c16:uniqueId val="{00000001-4C02-4933-9E58-FC21148CA757}"/>
            </c:ext>
          </c:extLst>
        </c:ser>
        <c:ser>
          <c:idx val="2"/>
          <c:order val="2"/>
          <c:tx>
            <c:strRef>
              <c:f>'Emissions and Costs'!$L$8</c:f>
              <c:strCache>
                <c:ptCount val="1"/>
                <c:pt idx="0">
                  <c:v>System Penalty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'Emissions and Costs'!$I$9:$I$12</c:f>
              <c:strCache>
                <c:ptCount val="4"/>
                <c:pt idx="0">
                  <c:v>Grid HP</c:v>
                </c:pt>
                <c:pt idx="1">
                  <c:v>Grid HP + TES</c:v>
                </c:pt>
                <c:pt idx="2">
                  <c:v>TES</c:v>
                </c:pt>
                <c:pt idx="3">
                  <c:v>TES+Turbine</c:v>
                </c:pt>
              </c:strCache>
            </c:strRef>
          </c:cat>
          <c:val>
            <c:numRef>
              <c:f>'Emissions and Costs'!$L$9:$L$12</c:f>
              <c:numCache>
                <c:formatCode>_("$"* #,##0_);_("$"* \(#,##0\);_("$"* "-"??_);_(@_)</c:formatCode>
                <c:ptCount val="4"/>
                <c:pt idx="0">
                  <c:v>193</c:v>
                </c:pt>
                <c:pt idx="1">
                  <c:v>146</c:v>
                </c:pt>
                <c:pt idx="2" formatCode="&quot;$&quot;#,##0">
                  <c:v>-246</c:v>
                </c:pt>
                <c:pt idx="3" formatCode="&quot;$&quot;#,##0">
                  <c:v>-376</c:v>
                </c:pt>
              </c:numCache>
            </c:numRef>
          </c:val>
          <c:extLst>
            <c:ext xmlns:c16="http://schemas.microsoft.com/office/drawing/2014/chart" uri="{C3380CC4-5D6E-409C-BE32-E72D297353CC}">
              <c16:uniqueId val="{00000002-4C02-4933-9E58-FC21148CA757}"/>
            </c:ext>
          </c:extLst>
        </c:ser>
        <c:dLbls>
          <c:showLegendKey val="0"/>
          <c:showVal val="1"/>
          <c:showCatName val="0"/>
          <c:showSerName val="0"/>
          <c:showPercent val="0"/>
          <c:showBubbleSize val="0"/>
        </c:dLbls>
        <c:gapWidth val="150"/>
        <c:overlap val="-25"/>
        <c:axId val="2133241263"/>
        <c:axId val="1863031183"/>
      </c:barChart>
      <c:catAx>
        <c:axId val="2133241263"/>
        <c:scaling>
          <c:orientation val="minMax"/>
        </c:scaling>
        <c:delete val="0"/>
        <c:axPos val="b"/>
        <c:numFmt formatCode="General" sourceLinked="1"/>
        <c:majorTickMark val="none"/>
        <c:minorTickMark val="none"/>
        <c:tickLblPos val="nextTo"/>
        <c:spPr>
          <a:noFill/>
          <a:ln w="9525" cap="flat" cmpd="sng" algn="ctr">
            <a:noFill/>
            <a:round/>
          </a:ln>
          <a:effectLst/>
        </c:spPr>
        <c:txPr>
          <a:bodyPr rot="-2700000" spcFirstLastPara="1" vertOverflow="ellipsis" wrap="square" anchor="ctr" anchorCtr="0"/>
          <a:lstStyle/>
          <a:p>
            <a:pPr>
              <a:defRPr sz="800" b="0" i="0" u="none" strike="noStrike" kern="1200" baseline="0">
                <a:solidFill>
                  <a:schemeClr val="tx1">
                    <a:lumMod val="65000"/>
                    <a:lumOff val="35000"/>
                  </a:schemeClr>
                </a:solidFill>
                <a:latin typeface="+mn-lt"/>
                <a:ea typeface="+mn-ea"/>
                <a:cs typeface="+mn-cs"/>
              </a:defRPr>
            </a:pPr>
            <a:endParaRPr lang="en-US"/>
          </a:p>
        </c:txPr>
        <c:crossAx val="1863031183"/>
        <c:crosses val="autoZero"/>
        <c:auto val="1"/>
        <c:lblAlgn val="ctr"/>
        <c:lblOffset val="100"/>
        <c:noMultiLvlLbl val="0"/>
      </c:catAx>
      <c:valAx>
        <c:axId val="1863031183"/>
        <c:scaling>
          <c:orientation val="minMax"/>
        </c:scaling>
        <c:delete val="1"/>
        <c:axPos val="l"/>
        <c:numFmt formatCode="_(&quot;$&quot;* #,##0_);_(&quot;$&quot;* \(#,##0\);_(&quot;$&quot;* &quot;-&quot;??_);_(@_)" sourceLinked="1"/>
        <c:majorTickMark val="none"/>
        <c:minorTickMark val="none"/>
        <c:tickLblPos val="nextTo"/>
        <c:crossAx val="21332412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solidFill>
                  <a:sysClr val="windowText" lastClr="000000"/>
                </a:solidFill>
                <a:latin typeface="Sans Serif Collection" panose="020B0502040504020204" pitchFamily="34" charset="0"/>
                <a:ea typeface="Sans Serif Collection" panose="020B0502040504020204" pitchFamily="34" charset="0"/>
                <a:cs typeface="Sans Serif Collection" panose="020B0502040504020204" pitchFamily="34" charset="0"/>
              </a:rPr>
              <a:t>System Emissions Reduction (MtCO2</a:t>
            </a:r>
            <a:r>
              <a:rPr lang="en-US" sz="2000" dirty="0">
                <a:latin typeface="Sans Serif Collection" panose="020B0502040504020204" pitchFamily="34" charset="0"/>
                <a:ea typeface="Sans Serif Collection" panose="020B0502040504020204" pitchFamily="34" charset="0"/>
                <a:cs typeface="Sans Serif Collection" panose="020B0502040504020204" pitchFamily="34" charset="0"/>
              </a:rPr>
              <a:t>)</a:t>
            </a:r>
          </a:p>
        </c:rich>
      </c:tx>
      <c:layout>
        <c:manualLayout>
          <c:xMode val="edge"/>
          <c:yMode val="edge"/>
          <c:x val="0.20638393166904606"/>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093850922955618"/>
          <c:y val="2.6998136478841892E-2"/>
          <c:w val="0.85333527753475258"/>
          <c:h val="0.81133193596928033"/>
        </c:manualLayout>
      </c:layout>
      <c:barChart>
        <c:barDir val="col"/>
        <c:grouping val="stacked"/>
        <c:varyColors val="0"/>
        <c:ser>
          <c:idx val="0"/>
          <c:order val="0"/>
          <c:tx>
            <c:strRef>
              <c:f>DAC_efficiency_and_costs!$C$22</c:f>
              <c:strCache>
                <c:ptCount val="1"/>
                <c:pt idx="0">
                  <c:v>Emissions Reduction (MtCO2)</c:v>
                </c:pt>
              </c:strCache>
            </c:strRef>
          </c:tx>
          <c:spPr>
            <a:solidFill>
              <a:schemeClr val="accent6"/>
            </a:solidFill>
            <a:ln>
              <a:noFill/>
            </a:ln>
            <a:effectLst/>
          </c:spPr>
          <c:invertIfNegative val="0"/>
          <c:cat>
            <c:strRef>
              <c:f>DAC_efficiency_and_costs!$A$23:$A$26</c:f>
              <c:strCache>
                <c:ptCount val="4"/>
                <c:pt idx="0">
                  <c:v>Grid HP</c:v>
                </c:pt>
                <c:pt idx="1">
                  <c:v>Grid HP + TES</c:v>
                </c:pt>
                <c:pt idx="2">
                  <c:v>TES</c:v>
                </c:pt>
                <c:pt idx="3">
                  <c:v>TES + Turbine</c:v>
                </c:pt>
              </c:strCache>
            </c:strRef>
          </c:cat>
          <c:val>
            <c:numRef>
              <c:f>DAC_efficiency_and_costs!$C$23:$C$26</c:f>
              <c:numCache>
                <c:formatCode>0.00E+00</c:formatCode>
                <c:ptCount val="4"/>
                <c:pt idx="0">
                  <c:v>0.81395368231768905</c:v>
                </c:pt>
                <c:pt idx="1">
                  <c:v>0.85300133848898108</c:v>
                </c:pt>
                <c:pt idx="2">
                  <c:v>1.3345080052644611</c:v>
                </c:pt>
                <c:pt idx="3">
                  <c:v>1.6071104717581124</c:v>
                </c:pt>
              </c:numCache>
            </c:numRef>
          </c:val>
          <c:extLst>
            <c:ext xmlns:c16="http://schemas.microsoft.com/office/drawing/2014/chart" uri="{C3380CC4-5D6E-409C-BE32-E72D297353CC}">
              <c16:uniqueId val="{00000000-8E65-422E-9EBE-A285E1C6134D}"/>
            </c:ext>
          </c:extLst>
        </c:ser>
        <c:dLbls>
          <c:showLegendKey val="0"/>
          <c:showVal val="0"/>
          <c:showCatName val="0"/>
          <c:showSerName val="0"/>
          <c:showPercent val="0"/>
          <c:showBubbleSize val="0"/>
        </c:dLbls>
        <c:gapWidth val="75"/>
        <c:overlap val="100"/>
        <c:axId val="1272629871"/>
        <c:axId val="1297862415"/>
      </c:barChart>
      <c:catAx>
        <c:axId val="127262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297862415"/>
        <c:crosses val="autoZero"/>
        <c:auto val="1"/>
        <c:lblAlgn val="ctr"/>
        <c:lblOffset val="100"/>
        <c:noMultiLvlLbl val="0"/>
      </c:catAx>
      <c:valAx>
        <c:axId val="129786241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solidFill>
                      <a:sysClr val="windowText" lastClr="000000"/>
                    </a:solidFill>
                    <a:latin typeface="Sans Serif Collection" panose="020B0502040504020204" pitchFamily="34" charset="0"/>
                    <a:ea typeface="Sans Serif Collection" panose="020B0502040504020204" pitchFamily="34" charset="0"/>
                    <a:cs typeface="Sans Serif Collection" panose="020B0502040504020204" pitchFamily="34" charset="0"/>
                  </a:rPr>
                  <a:t>System</a:t>
                </a:r>
                <a:r>
                  <a:rPr lang="en-US" sz="1600" baseline="0" dirty="0">
                    <a:solidFill>
                      <a:sysClr val="windowText" lastClr="000000"/>
                    </a:solidFill>
                    <a:latin typeface="Sans Serif Collection" panose="020B0502040504020204" pitchFamily="34" charset="0"/>
                    <a:ea typeface="Sans Serif Collection" panose="020B0502040504020204" pitchFamily="34" charset="0"/>
                    <a:cs typeface="Sans Serif Collection" panose="020B0502040504020204" pitchFamily="34" charset="0"/>
                  </a:rPr>
                  <a:t> Emissions Reduction (MtCO2)</a:t>
                </a:r>
                <a:endParaRPr lang="en-US" sz="1600" dirty="0">
                  <a:solidFill>
                    <a:sysClr val="windowText" lastClr="000000"/>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272629871"/>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latin typeface="Sans Serif Collection" panose="020B0502040504020204" pitchFamily="34" charset="0"/>
                <a:ea typeface="Sans Serif Collection" panose="020B0502040504020204" pitchFamily="34" charset="0"/>
                <a:cs typeface="Sans Serif Collection" panose="020B0502040504020204" pitchFamily="34" charset="0"/>
              </a:rPr>
              <a:t>Renewable New Build Generation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1"/>
          <c:order val="0"/>
          <c:tx>
            <c:v>Non-RE New Build</c:v>
          </c:tx>
          <c:spPr>
            <a:solidFill>
              <a:schemeClr val="accent3"/>
            </a:solidFill>
            <a:ln>
              <a:noFill/>
            </a:ln>
            <a:effectLst/>
          </c:spPr>
          <c:invertIfNegative val="0"/>
          <c:cat>
            <c:strRef>
              <c:f>'RE Generation'!$A$3:$A$5</c:f>
              <c:strCache>
                <c:ptCount val="2"/>
                <c:pt idx="0">
                  <c:v>Heat Pump</c:v>
                </c:pt>
                <c:pt idx="1">
                  <c:v>TES</c:v>
                </c:pt>
              </c:strCache>
              <c:extLst/>
            </c:strRef>
          </c:cat>
          <c:val>
            <c:numRef>
              <c:f>'RE Generation'!$F$3:$F$5</c:f>
              <c:numCache>
                <c:formatCode>0.00E+00</c:formatCode>
                <c:ptCount val="2"/>
                <c:pt idx="0">
                  <c:v>2540108.9134343863</c:v>
                </c:pt>
                <c:pt idx="1">
                  <c:v>3895501.0818631053</c:v>
                </c:pt>
              </c:numCache>
              <c:extLst/>
            </c:numRef>
          </c:val>
          <c:extLst>
            <c:ext xmlns:c16="http://schemas.microsoft.com/office/drawing/2014/chart" uri="{C3380CC4-5D6E-409C-BE32-E72D297353CC}">
              <c16:uniqueId val="{00000000-EEA1-4957-983C-CB128DF00CB1}"/>
            </c:ext>
          </c:extLst>
        </c:ser>
        <c:ser>
          <c:idx val="0"/>
          <c:order val="1"/>
          <c:tx>
            <c:v>RE New Build</c:v>
          </c:tx>
          <c:spPr>
            <a:solidFill>
              <a:schemeClr val="accent6"/>
            </a:solidFill>
            <a:ln>
              <a:noFill/>
            </a:ln>
            <a:effectLst/>
          </c:spPr>
          <c:invertIfNegative val="0"/>
          <c:cat>
            <c:strRef>
              <c:f>'RE Generation'!$A$3:$A$5</c:f>
              <c:strCache>
                <c:ptCount val="2"/>
                <c:pt idx="0">
                  <c:v>Heat Pump</c:v>
                </c:pt>
                <c:pt idx="1">
                  <c:v>TES</c:v>
                </c:pt>
              </c:strCache>
              <c:extLst/>
            </c:strRef>
          </c:cat>
          <c:val>
            <c:numRef>
              <c:f>'RE Generation'!$E$3:$E$5</c:f>
              <c:numCache>
                <c:formatCode>0.00E+00</c:formatCode>
                <c:ptCount val="2"/>
                <c:pt idx="0">
                  <c:v>1510700.1859859228</c:v>
                </c:pt>
                <c:pt idx="1">
                  <c:v>5323789.6844397187</c:v>
                </c:pt>
              </c:numCache>
              <c:extLst/>
            </c:numRef>
          </c:val>
          <c:extLst>
            <c:ext xmlns:c16="http://schemas.microsoft.com/office/drawing/2014/chart" uri="{C3380CC4-5D6E-409C-BE32-E72D297353CC}">
              <c16:uniqueId val="{00000001-EEA1-4957-983C-CB128DF00CB1}"/>
            </c:ext>
          </c:extLst>
        </c:ser>
        <c:dLbls>
          <c:showLegendKey val="0"/>
          <c:showVal val="0"/>
          <c:showCatName val="0"/>
          <c:showSerName val="0"/>
          <c:showPercent val="0"/>
          <c:showBubbleSize val="0"/>
        </c:dLbls>
        <c:gapWidth val="75"/>
        <c:overlap val="100"/>
        <c:axId val="1272629871"/>
        <c:axId val="1297862415"/>
      </c:barChart>
      <c:catAx>
        <c:axId val="127262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862415"/>
        <c:crosses val="autoZero"/>
        <c:auto val="1"/>
        <c:lblAlgn val="ctr"/>
        <c:lblOffset val="100"/>
        <c:noMultiLvlLbl val="0"/>
      </c:catAx>
      <c:valAx>
        <c:axId val="129786241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New Build Generation (MWh)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2629871"/>
        <c:crosses val="autoZero"/>
        <c:crossBetween val="between"/>
      </c:valAx>
      <c:spPr>
        <a:noFill/>
        <a:ln w="25400">
          <a:noFill/>
        </a:ln>
        <a:effectLst/>
      </c:spPr>
    </c:plotArea>
    <c:legend>
      <c:legendPos val="r"/>
      <c:layout>
        <c:manualLayout>
          <c:xMode val="edge"/>
          <c:yMode val="edge"/>
          <c:x val="0.82762961316164141"/>
          <c:y val="0.39603306204550182"/>
          <c:w val="0.15210648811743063"/>
          <c:h val="7.907680806231388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1_0.xml><?xml version="1.0" encoding="utf-8"?>
<p188:cmLst xmlns:a="http://schemas.openxmlformats.org/drawingml/2006/main" xmlns:r="http://schemas.openxmlformats.org/officeDocument/2006/relationships" xmlns:p188="http://schemas.microsoft.com/office/powerpoint/2018/8/main">
  <p188:cm id="{536C57E1-D2DB-4CE3-B621-E131DF4C5A68}" authorId="{374A399E-55E6-F397-17D1-DE00BE0F1F81}" created="2024-05-08T14:45:39.771">
    <ac:deMkLst xmlns:ac="http://schemas.microsoft.com/office/drawing/2013/main/command">
      <pc:docMk xmlns:pc="http://schemas.microsoft.com/office/powerpoint/2013/main/command"/>
      <pc:sldMk xmlns:pc="http://schemas.microsoft.com/office/powerpoint/2013/main/command" cId="0" sldId="257"/>
      <ac:spMk id="87" creationId="{00000000-0000-0000-0000-000000000000}"/>
    </ac:deMkLst>
    <p188:txBody>
      <a:bodyPr/>
      <a:lstStyle/>
      <a:p>
        <a:r>
          <a:rPr lang="en-US"/>
          <a:t>Add jesse + hongxi</a:t>
        </a:r>
      </a:p>
    </p188:txBody>
  </p188:cm>
</p188:cmLst>
</file>

<file path=ppt/comments/modernComment_156_C12E7DDB.xml><?xml version="1.0" encoding="utf-8"?>
<p188:cmLst xmlns:a="http://schemas.openxmlformats.org/drawingml/2006/main" xmlns:r="http://schemas.openxmlformats.org/officeDocument/2006/relationships" xmlns:p188="http://schemas.microsoft.com/office/powerpoint/2018/8/main">
  <p188:cm id="{C2F9D834-2A4C-4402-93CA-2F64B7435FA8}" authorId="{374A399E-55E6-F397-17D1-DE00BE0F1F81}" created="2024-05-08T14:51:23.838">
    <pc:sldMkLst xmlns:pc="http://schemas.microsoft.com/office/powerpoint/2013/main/command">
      <pc:docMk/>
      <pc:sldMk cId="3241049563" sldId="342"/>
    </pc:sldMkLst>
    <p188:replyLst>
      <p188:reply id="{09C9ED89-4DC4-4164-9B28-C55BFA8474F4}" authorId="{374A399E-55E6-F397-17D1-DE00BE0F1F81}" created="2024-05-08T14:53:41.290">
        <p188:txBody>
          <a:bodyPr/>
          <a:lstStyle/>
          <a:p>
            <a:r>
              <a:rPr lang="en-US"/>
              <a:t>This is not the cost of emissions reductions from the system level, the purpose of this work is to guide procurement decisions, that person is interested in the net emissions reductions in the system. The only way to leverage that is to look at the system level, the net emissions reductions are seen in the change in emissions reductions, the private costs for changes made to the electricity system, compensate the system for this electricity by paying for it</a:t>
            </a:r>
          </a:p>
        </p188:txBody>
      </p188:reply>
    </p188:replyLst>
    <p188:txBody>
      <a:bodyPr/>
      <a:lstStyle/>
      <a:p>
        <a:r>
          <a:rPr lang="en-US"/>
          <a:t>Change in system costs / change in system reductions might be a question on system emission reductions, but we compensate the system for the extra electricity price by paying the system for the electricity</a:t>
        </a:r>
      </a:p>
    </p188:txBody>
  </p188:cm>
</p188:cmLst>
</file>

<file path=ppt/comments/modernComment_157_13DF8BE4.xml><?xml version="1.0" encoding="utf-8"?>
<p188:cmLst xmlns:a="http://schemas.openxmlformats.org/drawingml/2006/main" xmlns:r="http://schemas.openxmlformats.org/officeDocument/2006/relationships" xmlns:p188="http://schemas.microsoft.com/office/powerpoint/2018/8/main">
  <p188:cm id="{7BC0B8DA-7392-48BD-96DA-C8D682976494}" authorId="{374A399E-55E6-F397-17D1-DE00BE0F1F81}" status="resolved" created="2024-05-08T14:45:23.359" complete="100000">
    <pc:sldMkLst xmlns:pc="http://schemas.microsoft.com/office/powerpoint/2013/main/command">
      <pc:docMk/>
      <pc:sldMk cId="333417444" sldId="343"/>
    </pc:sldMkLst>
    <p188:txBody>
      <a:bodyPr/>
      <a:lstStyle/>
      <a:p>
        <a:r>
          <a:rPr lang="en-US"/>
          <a:t>Add dashed line</a:t>
        </a:r>
      </a:p>
    </p188:txBody>
  </p188:cm>
</p188:cmLst>
</file>

<file path=ppt/comments/modernComment_158_50318BA4.xml><?xml version="1.0" encoding="utf-8"?>
<p188:cmLst xmlns:a="http://schemas.openxmlformats.org/drawingml/2006/main" xmlns:r="http://schemas.openxmlformats.org/officeDocument/2006/relationships" xmlns:p188="http://schemas.microsoft.com/office/powerpoint/2018/8/main">
  <p188:cm id="{D17FF9D8-4989-4817-BA4E-A35ED569F7FD}" authorId="{374A399E-55E6-F397-17D1-DE00BE0F1F81}" created="2024-05-08T14:55:24.859">
    <ac:deMkLst xmlns:ac="http://schemas.microsoft.com/office/drawing/2013/main/command">
      <pc:docMk xmlns:pc="http://schemas.microsoft.com/office/powerpoint/2013/main/command"/>
      <pc:sldMk xmlns:pc="http://schemas.microsoft.com/office/powerpoint/2013/main/command" cId="1345424292" sldId="344"/>
      <ac:graphicFrameMk id="4" creationId="{5BEF912D-18A3-4E57-956F-29C88C50BDB8}"/>
    </ac:deMkLst>
    <p188:replyLst>
      <p188:reply id="{6353F232-A580-4F46-B524-F975572B07B7}" authorId="{374A399E-55E6-F397-17D1-DE00BE0F1F81}" created="2024-05-08T14:56:26.748">
        <p188:txBody>
          <a:bodyPr/>
          <a:lstStyle/>
          <a:p>
            <a:r>
              <a:rPr lang="en-US"/>
              <a:t>Also the power needs are constant</a:t>
            </a:r>
          </a:p>
        </p188:txBody>
      </p188:reply>
      <p188:reply id="{AE83BBA4-C77D-4BDF-8E98-C22CF3360121}" authorId="{374A399E-55E6-F397-17D1-DE00BE0F1F81}" created="2024-05-08T14:56:50.531">
        <p188:txBody>
          <a:bodyPr/>
          <a:lstStyle/>
          <a:p>
            <a:r>
              <a:rPr lang="en-US"/>
              <a:t>Interesting case: run a case where the DAC power needs is 0, remake this graph for that case</a:t>
            </a:r>
          </a:p>
        </p188:txBody>
      </p188:reply>
      <p188:reply id="{D92EC2F4-66A8-47CA-9AA3-C46637665573}" authorId="{374A399E-55E6-F397-17D1-DE00BE0F1F81}" created="2024-05-08T15:01:07.295">
        <p188:txBody>
          <a:bodyPr/>
          <a:lstStyle/>
          <a:p>
            <a:r>
              <a:rPr lang="en-US"/>
              <a:t>Calculate how much energy DAC consumption is</a:t>
            </a:r>
          </a:p>
        </p188:txBody>
      </p188:reply>
      <p188:reply id="{FC5EF3B4-BF1F-4C12-BBD2-D10C54FADB97}" authorId="{374A399E-55E6-F397-17D1-DE00BE0F1F81}" created="2024-05-08T15:04:53.136">
        <p188:txBody>
          <a:bodyPr/>
          <a:lstStyle/>
          <a:p>
            <a:r>
              <a:rPr lang="en-US"/>
              <a:t>Know how much energy is needed in each case</a:t>
            </a:r>
          </a:p>
        </p188:txBody>
      </p188:reply>
      <p188:reply id="{FD354B99-2EB0-4208-8806-93BF8A40A380}" authorId="{374A399E-55E6-F397-17D1-DE00BE0F1F81}" created="2024-05-08T15:05:14.389">
        <p188:txBody>
          <a:bodyPr/>
          <a:lstStyle/>
          <a:p>
            <a:r>
              <a:rPr lang="en-US"/>
              <a:t>Different lines for each labeled</a:t>
            </a:r>
          </a:p>
        </p188:txBody>
      </p188:reply>
      <p188:reply id="{61D76427-2817-4409-A243-C47ABA1641B7}" authorId="{374A399E-55E6-F397-17D1-DE00BE0F1F81}" created="2024-05-08T15:05:51.161">
        <p188:txBody>
          <a:bodyPr/>
          <a:lstStyle/>
          <a:p>
            <a:r>
              <a:rPr lang="en-US"/>
              <a:t>Check retirements from adding excess new generation</a:t>
            </a:r>
          </a:p>
        </p188:txBody>
      </p188:reply>
    </p188:replyLst>
    <p188:txBody>
      <a:bodyPr/>
      <a:lstStyle/>
      <a:p>
        <a:r>
          <a:rPr lang="en-US"/>
          <a:t>Split out what other is, DAC power demand in every hour, sometimes the TES needs to charge using carbon based electricity</a:t>
        </a:r>
      </a:p>
    </p188:txBody>
  </p188:cm>
</p188:cmLst>
</file>

<file path=ppt/comments/modernComment_15C_B5C5E17C.xml><?xml version="1.0" encoding="utf-8"?>
<p188:cmLst xmlns:a="http://schemas.openxmlformats.org/drawingml/2006/main" xmlns:r="http://schemas.openxmlformats.org/officeDocument/2006/relationships" xmlns:p188="http://schemas.microsoft.com/office/powerpoint/2018/8/main">
  <p188:cm id="{6DFE24B5-ABD7-4384-99F3-426492480363}" authorId="{374A399E-55E6-F397-17D1-DE00BE0F1F81}" created="2024-05-08T14:58:14.335">
    <ac:deMkLst xmlns:ac="http://schemas.microsoft.com/office/drawing/2013/main/command">
      <pc:docMk xmlns:pc="http://schemas.microsoft.com/office/powerpoint/2013/main/command"/>
      <pc:sldMk xmlns:pc="http://schemas.microsoft.com/office/powerpoint/2013/main/command" cId="3049644412" sldId="348"/>
      <ac:picMk id="7" creationId="{19E5BB8E-7015-F8B0-5835-D571AD9A5BB4}"/>
    </ac:deMkLst>
    <p188:txBody>
      <a:bodyPr/>
      <a:lstStyle/>
      <a:p>
        <a:r>
          <a:rPr lang="en-US"/>
          <a:t>TES companies today are over $100/kWh, in the future we'll see costs coming down with learning, so we want to look at the whole parameter space</a:t>
        </a:r>
      </a:p>
    </p188:txBody>
  </p188:cm>
</p188:cmLst>
</file>

<file path=ppt/comments/modernComment_15E_42FE766C.xml><?xml version="1.0" encoding="utf-8"?>
<p188:cmLst xmlns:a="http://schemas.openxmlformats.org/drawingml/2006/main" xmlns:r="http://schemas.openxmlformats.org/officeDocument/2006/relationships" xmlns:p188="http://schemas.microsoft.com/office/powerpoint/2018/8/main">
  <p188:cm id="{BC1D7F7D-61C1-47A6-AB5A-D914693D9DBF}" authorId="{374A399E-55E6-F397-17D1-DE00BE0F1F81}" created="2024-05-08T14:58:46.845">
    <ac:deMkLst xmlns:ac="http://schemas.microsoft.com/office/drawing/2013/main/command">
      <pc:docMk xmlns:pc="http://schemas.microsoft.com/office/powerpoint/2013/main/command"/>
      <pc:sldMk xmlns:pc="http://schemas.microsoft.com/office/powerpoint/2013/main/command" cId="1123972716" sldId="350"/>
      <ac:spMk id="5" creationId="{7846830E-60D6-0C02-196E-00FF9BD59141}"/>
    </ac:deMkLst>
    <p188:txBody>
      <a:bodyPr/>
      <a:lstStyle/>
      <a:p>
        <a:r>
          <a:rPr lang="en-US"/>
          <a:t>Cover future work given in the Slack by Ani</a:t>
        </a:r>
      </a:p>
    </p188:txBody>
  </p188:cm>
  <p188:cm id="{B1AA5F13-E10F-4F2D-97BE-54F4C53B733E}" authorId="{374A399E-55E6-F397-17D1-DE00BE0F1F81}" created="2024-05-08T15:07:54.330">
    <pc:sldMkLst xmlns:pc="http://schemas.microsoft.com/office/powerpoint/2013/main/command">
      <pc:docMk/>
      <pc:sldMk cId="1123972716" sldId="350"/>
    </pc:sldMkLst>
    <p188:replyLst>
      <p188:reply id="{68EC67FC-55C9-4CCB-BDEE-1D6B16F543CF}" authorId="{374A399E-55E6-F397-17D1-DE00BE0F1F81}" created="2024-05-08T15:08:52.631">
        <p188:txBody>
          <a:bodyPr/>
          <a:lstStyle/>
          <a:p>
            <a:r>
              <a:rPr lang="en-US"/>
              <a:t>East texas instead of west texas</a:t>
            </a:r>
          </a:p>
        </p188:txBody>
      </p188:reply>
      <p188:reply id="{B1DD705E-2BD4-4457-8001-F8ACFEEBA052}" authorId="{374A399E-55E6-F397-17D1-DE00BE0F1F81}" created="2024-05-08T15:09:04.615">
        <p188:txBody>
          <a:bodyPr/>
          <a:lstStyle/>
          <a:p>
            <a:r>
              <a:rPr lang="en-US"/>
              <a:t>Increasing scale of DAC to 10MT</a:t>
            </a:r>
          </a:p>
        </p188:txBody>
      </p188:reply>
    </p188:replyLst>
    <p188:txBody>
      <a:bodyPr/>
      <a:lstStyle/>
      <a:p>
        <a:r>
          <a:rPr lang="en-US"/>
          <a:t>Look at DAC annual energy consumption, increase grid connection cost $/kW, this is how industry is priced, </a:t>
        </a:r>
      </a:p>
    </p188:txBody>
  </p188:cm>
</p188:cmLst>
</file>

<file path=ppt/drawings/drawing1.xml><?xml version="1.0" encoding="utf-8"?>
<c:userShapes xmlns:c="http://schemas.openxmlformats.org/drawingml/2006/chart">
  <cdr:relSizeAnchor xmlns:cdr="http://schemas.openxmlformats.org/drawingml/2006/chartDrawing">
    <cdr:from>
      <cdr:x>0.1247</cdr:x>
      <cdr:y>0.38338</cdr:y>
    </cdr:from>
    <cdr:to>
      <cdr:x>0.93583</cdr:x>
      <cdr:y>0.38617</cdr:y>
    </cdr:to>
    <cdr:cxnSp macro="">
      <cdr:nvCxnSpPr>
        <cdr:cNvPr id="3" name="Straight Connector 2">
          <a:extLst xmlns:a="http://schemas.openxmlformats.org/drawingml/2006/main">
            <a:ext uri="{FF2B5EF4-FFF2-40B4-BE49-F238E27FC236}">
              <a16:creationId xmlns:a16="http://schemas.microsoft.com/office/drawing/2014/main" id="{23384F7A-B314-CF77-92D6-4BA36DEED237}"/>
            </a:ext>
          </a:extLst>
        </cdr:cNvPr>
        <cdr:cNvCxnSpPr/>
      </cdr:nvCxnSpPr>
      <cdr:spPr>
        <a:xfrm xmlns:a="http://schemas.openxmlformats.org/drawingml/2006/main" flipV="1">
          <a:off x="896789" y="1943117"/>
          <a:ext cx="5833332" cy="14121"/>
        </a:xfrm>
        <a:prstGeom xmlns:a="http://schemas.openxmlformats.org/drawingml/2006/main" prst="line">
          <a:avLst/>
        </a:prstGeom>
        <a:ln xmlns:a="http://schemas.openxmlformats.org/drawingml/2006/main" w="38100">
          <a:solidFill>
            <a:schemeClr val="accent1"/>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91CC7-5431-4493-A26A-13E975DE5C5A}" type="datetimeFigureOut">
              <a:rPr lang="en-US" smtClean="0"/>
              <a:t>5/13/2024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A4662B-BF1F-44C4-A33F-27DA4C5EDFB3}" type="slidenum">
              <a:rPr lang="en-US" smtClean="0"/>
              <a:t>‹#›</a:t>
            </a:fld>
            <a:endParaRPr lang="en-US"/>
          </a:p>
        </p:txBody>
      </p:sp>
    </p:spTree>
    <p:extLst>
      <p:ext uri="{BB962C8B-B14F-4D97-AF65-F5344CB8AC3E}">
        <p14:creationId xmlns:p14="http://schemas.microsoft.com/office/powerpoint/2010/main" val="2975267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179280476_1_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81" name="Google Shape;81;g10179280476_1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The DAC + TES + Turbine fits a steam turbine alongside the TES system, allowing the TES to produce both heat and power for the DAC by discharging some portion of its heat into the turbine.</a:t>
            </a:r>
          </a:p>
          <a:p>
            <a:pPr marL="0" lvl="0" indent="0" algn="l" rtl="0">
              <a:lnSpc>
                <a:spcPct val="100000"/>
              </a:lnSpc>
              <a:spcBef>
                <a:spcPts val="0"/>
              </a:spcBef>
              <a:spcAft>
                <a:spcPts val="0"/>
              </a:spcAft>
              <a:buClr>
                <a:schemeClr val="dk1"/>
              </a:buClr>
              <a:buSzPts val="1200"/>
              <a:buFont typeface="Calibri"/>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728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intuition, here we show how the DAC plants draws power from the grid to generate heat. Regardless of spikes in power prices, the DAC plant draws steady power because the cost of reducing plant operations and increasing plant capacity to compensate later on is too high. Instead, the plant simply eats these high operational costs throughout the year.</a:t>
            </a:r>
          </a:p>
        </p:txBody>
      </p:sp>
      <p:sp>
        <p:nvSpPr>
          <p:cNvPr id="4" name="Slide Number Placeholder 3"/>
          <p:cNvSpPr>
            <a:spLocks noGrp="1"/>
          </p:cNvSpPr>
          <p:nvPr>
            <p:ph type="sldNum" sz="quarter" idx="5"/>
          </p:nvPr>
        </p:nvSpPr>
        <p:spPr/>
        <p:txBody>
          <a:bodyPr/>
          <a:lstStyle/>
          <a:p>
            <a:fld id="{0DA4662B-BF1F-44C4-A33F-27DA4C5EDFB3}" type="slidenum">
              <a:rPr lang="en-US" smtClean="0"/>
              <a:t>11</a:t>
            </a:fld>
            <a:endParaRPr lang="en-US"/>
          </a:p>
        </p:txBody>
      </p:sp>
    </p:spTree>
    <p:extLst>
      <p:ext uri="{BB962C8B-B14F-4D97-AF65-F5344CB8AC3E}">
        <p14:creationId xmlns:p14="http://schemas.microsoft.com/office/powerpoint/2010/main" val="404459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with a DAC + TES system, the DAC plant is able to operate flexibly. Here, we show how the TES system charges during periods when power prices are low, and discharges when they are empty. The sharp peaks you see are possible because of the investment into charge capacity where the TES system is typically sized by our model as a four-hour duration battery.</a:t>
            </a:r>
          </a:p>
        </p:txBody>
      </p:sp>
      <p:sp>
        <p:nvSpPr>
          <p:cNvPr id="4" name="Slide Number Placeholder 3"/>
          <p:cNvSpPr>
            <a:spLocks noGrp="1"/>
          </p:cNvSpPr>
          <p:nvPr>
            <p:ph type="sldNum" sz="quarter" idx="5"/>
          </p:nvPr>
        </p:nvSpPr>
        <p:spPr/>
        <p:txBody>
          <a:bodyPr/>
          <a:lstStyle/>
          <a:p>
            <a:fld id="{0DA4662B-BF1F-44C4-A33F-27DA4C5EDFB3}" type="slidenum">
              <a:rPr lang="en-US" smtClean="0"/>
              <a:t>12</a:t>
            </a:fld>
            <a:endParaRPr lang="en-US"/>
          </a:p>
        </p:txBody>
      </p:sp>
    </p:spTree>
    <p:extLst>
      <p:ext uri="{BB962C8B-B14F-4D97-AF65-F5344CB8AC3E}">
        <p14:creationId xmlns:p14="http://schemas.microsoft.com/office/powerpoint/2010/main" val="1299924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DAC + TES + Heat Pump case, the DAC plant now sizes a much smaller TES system to reduce the fixed costs of this investment, and only uses its limited heat storage capacity as a hedge against short periods of high-power prices. During the remainder of the year, it uses grid electricity. This results in both lower fixed costs than the TES only system, and lower operational costs than the heat pump only system.</a:t>
            </a:r>
          </a:p>
        </p:txBody>
      </p:sp>
      <p:sp>
        <p:nvSpPr>
          <p:cNvPr id="4" name="Slide Number Placeholder 3"/>
          <p:cNvSpPr>
            <a:spLocks noGrp="1"/>
          </p:cNvSpPr>
          <p:nvPr>
            <p:ph type="sldNum" sz="quarter" idx="5"/>
          </p:nvPr>
        </p:nvSpPr>
        <p:spPr/>
        <p:txBody>
          <a:bodyPr/>
          <a:lstStyle/>
          <a:p>
            <a:fld id="{0DA4662B-BF1F-44C4-A33F-27DA4C5EDFB3}" type="slidenum">
              <a:rPr lang="en-US" smtClean="0"/>
              <a:t>13</a:t>
            </a:fld>
            <a:endParaRPr lang="en-US"/>
          </a:p>
        </p:txBody>
      </p:sp>
    </p:spTree>
    <p:extLst>
      <p:ext uri="{BB962C8B-B14F-4D97-AF65-F5344CB8AC3E}">
        <p14:creationId xmlns:p14="http://schemas.microsoft.com/office/powerpoint/2010/main" val="197720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compare plant level versus system level emissions reductions and costs, we needed to define what plant and system level referred to. At the plant level, we define total DAC plant costs as the sum of the fixed and operational costs of any of its equipment. We then define the cost of capture as these costs overall the annual capture capacity of the plant which is 1MtCO2.</a:t>
            </a:r>
          </a:p>
          <a:p>
            <a:endParaRPr lang="en-US" dirty="0"/>
          </a:p>
          <a:p>
            <a:r>
              <a:rPr lang="en-US" dirty="0"/>
              <a:t>At the system level, we calculate our effective (or net) CO2 removals as the difference between the total emissions in an electricity system without any DAC capacity versus one with DAC capacity. In this case, the system level cost of capture is the total DAC plant costs divided by this effective CO2 removal.</a:t>
            </a:r>
          </a:p>
        </p:txBody>
      </p:sp>
      <p:sp>
        <p:nvSpPr>
          <p:cNvPr id="4" name="Slide Number Placeholder 3"/>
          <p:cNvSpPr>
            <a:spLocks noGrp="1"/>
          </p:cNvSpPr>
          <p:nvPr>
            <p:ph type="sldNum" sz="quarter" idx="5"/>
          </p:nvPr>
        </p:nvSpPr>
        <p:spPr/>
        <p:txBody>
          <a:bodyPr/>
          <a:lstStyle/>
          <a:p>
            <a:fld id="{0DA4662B-BF1F-44C4-A33F-27DA4C5EDFB3}" type="slidenum">
              <a:rPr lang="en-US" smtClean="0"/>
              <a:t>14</a:t>
            </a:fld>
            <a:endParaRPr lang="en-US"/>
          </a:p>
        </p:txBody>
      </p:sp>
    </p:spTree>
    <p:extLst>
      <p:ext uri="{BB962C8B-B14F-4D97-AF65-F5344CB8AC3E}">
        <p14:creationId xmlns:p14="http://schemas.microsoft.com/office/powerpoint/2010/main" val="125916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d271a8ff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d271a8fff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Plant perspective!</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High fixed costs for TES</a:t>
            </a:r>
          </a:p>
          <a:p>
            <a:pPr marL="171450" lvl="0" indent="-171450" algn="l" rtl="0">
              <a:spcBef>
                <a:spcPts val="0"/>
              </a:spcBef>
              <a:spcAft>
                <a:spcPts val="0"/>
              </a:spcAft>
              <a:buFontTx/>
              <a:buChar char="-"/>
            </a:pPr>
            <a:r>
              <a:rPr lang="en-US" dirty="0"/>
              <a:t>Despite higher power prices for grid HP, the higher efficiency of the heat pump also results in lower operational costs compared to TES</a:t>
            </a:r>
            <a:endParaRPr dirty="0"/>
          </a:p>
        </p:txBody>
      </p:sp>
      <p:sp>
        <p:nvSpPr>
          <p:cNvPr id="155" name="Google Shape;155;g13d271a8ff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3032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d271a8ff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d271a8fff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Interestingly, we also see that TES configurations had lower costs on the system level than at the plant level. This is only possible if the total renewable generation across the electricity system increased based on the power demand from the DAC. This is exactly what we end up seeing.</a:t>
            </a:r>
            <a:endParaRPr dirty="0"/>
          </a:p>
        </p:txBody>
      </p:sp>
      <p:sp>
        <p:nvSpPr>
          <p:cNvPr id="155" name="Google Shape;155;g13d271a8ff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29991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d271a8ff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d271a8fff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DAC systems with TES decreased system-wide emissions by between 30-50% more than their rated capacity. By drawing power when renewables were super cheap, the TES system created demand for more new build renewable generation.</a:t>
            </a:r>
            <a:endParaRPr dirty="0"/>
          </a:p>
        </p:txBody>
      </p:sp>
      <p:sp>
        <p:nvSpPr>
          <p:cNvPr id="155" name="Google Shape;155;g13d271a8ff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47214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A4662B-BF1F-44C4-A33F-27DA4C5EDFB3}" type="slidenum">
              <a:rPr lang="en-US" smtClean="0"/>
              <a:t>18</a:t>
            </a:fld>
            <a:endParaRPr lang="en-US"/>
          </a:p>
        </p:txBody>
      </p:sp>
    </p:spTree>
    <p:extLst>
      <p:ext uri="{BB962C8B-B14F-4D97-AF65-F5344CB8AC3E}">
        <p14:creationId xmlns:p14="http://schemas.microsoft.com/office/powerpoint/2010/main" val="3173154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d271a8ff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d271a8fff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g13d271a8ff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68422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In recent years, direct air carbon capture has been gaining significant attention from industry and policy makers as a potential contributor to decarbonizing hard to abate industries. This has resulted in DAC companies developing varied technologies to serve this demand. The end goal of all of this is to reduce energy sector-wide emissions. This makes it critically important to not just understand the plant level costs of CO2 capture, but also the system level emissions reductions when using different DAC implementations.</a:t>
            </a: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4153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How do we motivate the development of private plants that are maximally beneficial to the energy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sz="1200" dirty="0"/>
              <a:t>How are the experience curves and cost reductions of these two technologies influenced by collocation?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sz="1200" dirty="0"/>
              <a:t>Do the regions where DAC is optimal change based on how it draws heat from the grid?</a:t>
            </a:r>
          </a:p>
          <a:p>
            <a:endParaRPr lang="en-US" dirty="0"/>
          </a:p>
        </p:txBody>
      </p:sp>
      <p:sp>
        <p:nvSpPr>
          <p:cNvPr id="4" name="Slide Number Placeholder 3"/>
          <p:cNvSpPr>
            <a:spLocks noGrp="1"/>
          </p:cNvSpPr>
          <p:nvPr>
            <p:ph type="sldNum" sz="quarter" idx="5"/>
          </p:nvPr>
        </p:nvSpPr>
        <p:spPr/>
        <p:txBody>
          <a:bodyPr/>
          <a:lstStyle/>
          <a:p>
            <a:fld id="{0DA4662B-BF1F-44C4-A33F-27DA4C5EDFB3}" type="slidenum">
              <a:rPr lang="en-US" smtClean="0"/>
              <a:t>20</a:t>
            </a:fld>
            <a:endParaRPr lang="en-US"/>
          </a:p>
        </p:txBody>
      </p:sp>
    </p:spTree>
    <p:extLst>
      <p:ext uri="{BB962C8B-B14F-4D97-AF65-F5344CB8AC3E}">
        <p14:creationId xmlns:p14="http://schemas.microsoft.com/office/powerpoint/2010/main" val="3224765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d271a8ff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d271a8fff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13d271a8ff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9971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We wanted to test four different configurations for grid-connected DAC plants to procure heat and power. First, in a </a:t>
            </a: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7148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d271a8ff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d271a8fff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13d271a8ff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6191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Regardless of the specific technology we employ, one of the biggest challenges of DAC is its inflexibility. As a very high capital cost asset, DAC plants often need to operate continuously to meet capture goals economically. This often means that plants need to operate using firm resources such as gas and grid electricity and can’t take full advantage of intermittent renewables. This increases the operational emissions of the plant and system-wide emissions impact. </a:t>
            </a: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954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In our research, we wanted to explore the potential for using thermal energy storage to improve the flexibility of how DAC procures heat, allowing it to charge when power prices are low and renewables are abundant and discharge steadily to allow continuous DAC operation. We investigated how the operational emissions, costs, and system-wide impact of various DAC configurations changed when collocated with thermal energy storage.</a:t>
            </a: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2320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To design our simulations, we made a few decisions about both our plant and the overarching electricity system. The DAC plant is a solid sorbent system, which has low heat requirements typically around 100C for sorbent regeneration. It is also directly connected to the grid in the baseline case for both its heat and power needs, rather than being collocated with a gas plant, allowing us to more easily see its impact on market behavior and sector wide emissions. </a:t>
            </a:r>
          </a:p>
          <a:p>
            <a:pPr marL="0" lvl="0" indent="0" algn="l" rtl="0">
              <a:lnSpc>
                <a:spcPct val="100000"/>
              </a:lnSpc>
              <a:spcBef>
                <a:spcPts val="0"/>
              </a:spcBef>
              <a:spcAft>
                <a:spcPts val="0"/>
              </a:spcAft>
              <a:buClr>
                <a:schemeClr val="dk1"/>
              </a:buClr>
              <a:buSzPts val="1200"/>
              <a:buFont typeface="Calibri"/>
              <a:buNone/>
            </a:pPr>
            <a:endParaRPr lang="en-US" dirty="0"/>
          </a:p>
          <a:p>
            <a:pPr marL="0" lvl="0" indent="0" algn="l" rtl="0">
              <a:lnSpc>
                <a:spcPct val="100000"/>
              </a:lnSpc>
              <a:spcBef>
                <a:spcPts val="0"/>
              </a:spcBef>
              <a:spcAft>
                <a:spcPts val="0"/>
              </a:spcAft>
              <a:buClr>
                <a:schemeClr val="dk1"/>
              </a:buClr>
              <a:buSzPts val="1200"/>
              <a:buFont typeface="Calibri"/>
              <a:buNone/>
            </a:pPr>
            <a:r>
              <a:rPr lang="en-US" dirty="0"/>
              <a:t>We also decided to focus our study within the ERCOT electricity system. Because it is removed from other interconnections, we can more prominently see the impact of different DAC configurations of the system’s emissions. We also decided to represent the system in 2-zones split up into East and West Texas to represent the transmission constraints between rural, highly renewable production West Texas and high-population East Texas. We decided to locate the DAC plant we’re testing in East Texas where there are a large number of potential carbon sequestration sites and where recent plans for a DAC hub were announced.</a:t>
            </a: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1468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test four different configurations of DAC plants for sourcing heat and power to measure their relative impact on energy sector emissions and plant level costs of capture.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DA4662B-BF1F-44C4-A33F-27DA4C5EDFB3}" type="slidenum">
              <a:rPr lang="en-US" smtClean="0"/>
              <a:t>6</a:t>
            </a:fld>
            <a:endParaRPr lang="en-US"/>
          </a:p>
        </p:txBody>
      </p:sp>
    </p:spTree>
    <p:extLst>
      <p:ext uri="{BB962C8B-B14F-4D97-AF65-F5344CB8AC3E}">
        <p14:creationId xmlns:p14="http://schemas.microsoft.com/office/powerpoint/2010/main" val="323212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Our baseline configuration was a DAC + heat pump system where the heat requirements of the DAC plant are supplied from a heat pump with a COP of 2. This setup has little flexibility to use intermittent renewables and no protection from high power prices besides entirely shutting off the DAC plant.</a:t>
            </a:r>
          </a:p>
          <a:p>
            <a:pPr marL="0" lvl="0" indent="0" algn="l" rtl="0">
              <a:lnSpc>
                <a:spcPct val="100000"/>
              </a:lnSpc>
              <a:spcBef>
                <a:spcPts val="0"/>
              </a:spcBef>
              <a:spcAft>
                <a:spcPts val="0"/>
              </a:spcAft>
              <a:buClr>
                <a:schemeClr val="dk1"/>
              </a:buClr>
              <a:buSzPts val="1200"/>
              <a:buFont typeface="Calibri"/>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357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The DAC + TES system allows for the TES to charge using grid electricity and discharge heat to the DAC., allowing for more flexibility in terms of when the DAC plant draws power from the grid for heat.</a:t>
            </a:r>
          </a:p>
          <a:p>
            <a:pPr marL="0" lvl="0" indent="0" algn="l" rtl="0">
              <a:lnSpc>
                <a:spcPct val="100000"/>
              </a:lnSpc>
              <a:spcBef>
                <a:spcPts val="0"/>
              </a:spcBef>
              <a:spcAft>
                <a:spcPts val="0"/>
              </a:spcAft>
              <a:buClr>
                <a:schemeClr val="dk1"/>
              </a:buClr>
              <a:buSzPts val="1200"/>
              <a:buFont typeface="Calibri"/>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0897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The DAC + TES + Heat pump merges the benefits of the previous two systems to get a lowest cost combination.</a:t>
            </a:r>
          </a:p>
          <a:p>
            <a:pPr marL="0" lvl="0" indent="0" algn="l" rtl="0">
              <a:lnSpc>
                <a:spcPct val="100000"/>
              </a:lnSpc>
              <a:spcBef>
                <a:spcPts val="0"/>
              </a:spcBef>
              <a:spcAft>
                <a:spcPts val="0"/>
              </a:spcAft>
              <a:buClr>
                <a:schemeClr val="dk1"/>
              </a:buClr>
              <a:buSzPts val="1200"/>
              <a:buFont typeface="Calibri"/>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3077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6"/>
        <p:cNvGrpSpPr/>
        <p:nvPr/>
      </p:nvGrpSpPr>
      <p:grpSpPr>
        <a:xfrm>
          <a:off x="0" y="0"/>
          <a:ext cx="0" cy="0"/>
          <a:chOff x="0" y="0"/>
          <a:chExt cx="0" cy="0"/>
        </a:xfrm>
      </p:grpSpPr>
      <p:sp>
        <p:nvSpPr>
          <p:cNvPr id="17" name="Google Shape;17;g10179280476_1_12"/>
          <p:cNvSpPr txBox="1">
            <a:spLocks noGrp="1"/>
          </p:cNvSpPr>
          <p:nvPr>
            <p:ph type="title"/>
          </p:nvPr>
        </p:nvSpPr>
        <p:spPr>
          <a:xfrm>
            <a:off x="3048" y="91440"/>
            <a:ext cx="12188952" cy="914400"/>
          </a:xfrm>
          <a:prstGeom prst="rect">
            <a:avLst/>
          </a:prstGeom>
          <a:solidFill>
            <a:schemeClr val="dk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g10179280476_1_12"/>
          <p:cNvSpPr txBox="1">
            <a:spLocks noGrp="1"/>
          </p:cNvSpPr>
          <p:nvPr>
            <p:ph type="body" idx="1"/>
          </p:nvPr>
        </p:nvSpPr>
        <p:spPr>
          <a:xfrm>
            <a:off x="426720" y="1166495"/>
            <a:ext cx="11338560" cy="5029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g10179280476_1_12"/>
          <p:cNvSpPr txBox="1">
            <a:spLocks noGrp="1"/>
          </p:cNvSpPr>
          <p:nvPr>
            <p:ph type="dt" idx="10"/>
          </p:nvPr>
        </p:nvSpPr>
        <p:spPr>
          <a:xfrm>
            <a:off x="42672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g10179280476_1_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g10179280476_1_1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0644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g10179280476_1_45"/>
          <p:cNvSpPr txBox="1">
            <a:spLocks noGrp="1"/>
          </p:cNvSpPr>
          <p:nvPr>
            <p:ph type="title"/>
          </p:nvPr>
        </p:nvSpPr>
        <p:spPr>
          <a:xfrm>
            <a:off x="3048" y="91440"/>
            <a:ext cx="12188952" cy="914400"/>
          </a:xfrm>
          <a:prstGeom prst="rect">
            <a:avLst/>
          </a:prstGeom>
          <a:solidFill>
            <a:schemeClr val="dk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g10179280476_1_45"/>
          <p:cNvSpPr txBox="1">
            <a:spLocks noGrp="1"/>
          </p:cNvSpPr>
          <p:nvPr>
            <p:ph type="dt" idx="10"/>
          </p:nvPr>
        </p:nvSpPr>
        <p:spPr>
          <a:xfrm>
            <a:off x="42672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g10179280476_1_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g10179280476_1_45"/>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6091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g10179280476_1_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Libre Franklin Medium"/>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g10179280476_1_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g10179280476_1_17"/>
          <p:cNvSpPr txBox="1">
            <a:spLocks noGrp="1"/>
          </p:cNvSpPr>
          <p:nvPr>
            <p:ph type="dt" idx="10"/>
          </p:nvPr>
        </p:nvSpPr>
        <p:spPr>
          <a:xfrm>
            <a:off x="42672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g10179280476_1_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10179280476_1_17"/>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g10179280476_1_17"/>
          <p:cNvSpPr txBox="1"/>
          <p:nvPr/>
        </p:nvSpPr>
        <p:spPr>
          <a:xfrm>
            <a:off x="3602419" y="411236"/>
            <a:ext cx="51774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C0C0C"/>
                </a:solidFill>
                <a:latin typeface="Libre Franklin Medium"/>
                <a:ea typeface="Libre Franklin Medium"/>
                <a:cs typeface="Libre Franklin Medium"/>
                <a:sym typeface="Libre Franklin Medium"/>
              </a:rPr>
              <a:t>ZERO LAB</a:t>
            </a:r>
            <a:endParaRPr sz="1400" b="0" i="0" u="none" strike="noStrike" cap="none">
              <a:solidFill>
                <a:srgbClr val="000000"/>
              </a:solidFill>
              <a:latin typeface="Arial"/>
              <a:ea typeface="Arial"/>
              <a:cs typeface="Arial"/>
              <a:sym typeface="Arial"/>
            </a:endParaRPr>
          </a:p>
        </p:txBody>
      </p:sp>
      <p:sp>
        <p:nvSpPr>
          <p:cNvPr id="34" name="Google Shape;34;g10179280476_1_17"/>
          <p:cNvSpPr txBox="1"/>
          <p:nvPr/>
        </p:nvSpPr>
        <p:spPr>
          <a:xfrm>
            <a:off x="5191982" y="125730"/>
            <a:ext cx="2002471"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FF8100"/>
                </a:solidFill>
                <a:latin typeface="Libre Franklin Medium"/>
                <a:ea typeface="Libre Franklin Medium"/>
                <a:cs typeface="Libre Franklin Medium"/>
                <a:sym typeface="Libre Franklin Medium"/>
              </a:rPr>
              <a:t> PRINCETON UNIVERSITY </a:t>
            </a:r>
            <a:endParaRPr sz="1400" b="0" i="0" u="none" strike="noStrike" cap="none">
              <a:solidFill>
                <a:srgbClr val="000000"/>
              </a:solidFill>
              <a:latin typeface="Arial"/>
              <a:ea typeface="Arial"/>
              <a:cs typeface="Arial"/>
              <a:sym typeface="Arial"/>
            </a:endParaRPr>
          </a:p>
        </p:txBody>
      </p:sp>
      <p:cxnSp>
        <p:nvCxnSpPr>
          <p:cNvPr id="35" name="Google Shape;35;g10179280476_1_17"/>
          <p:cNvCxnSpPr/>
          <p:nvPr/>
        </p:nvCxnSpPr>
        <p:spPr>
          <a:xfrm flipH="1">
            <a:off x="3602419" y="227821"/>
            <a:ext cx="1" cy="1076216"/>
          </a:xfrm>
          <a:prstGeom prst="straightConnector1">
            <a:avLst/>
          </a:prstGeom>
          <a:noFill/>
          <a:ln w="38100" cap="flat" cmpd="sng">
            <a:solidFill>
              <a:srgbClr val="FF8100"/>
            </a:solidFill>
            <a:prstDash val="solid"/>
            <a:miter lim="800000"/>
            <a:headEnd type="none" w="sm" len="sm"/>
            <a:tailEnd type="none" w="sm" len="sm"/>
          </a:ln>
        </p:spPr>
      </p:cxnSp>
      <p:cxnSp>
        <p:nvCxnSpPr>
          <p:cNvPr id="36" name="Google Shape;36;g10179280476_1_17"/>
          <p:cNvCxnSpPr/>
          <p:nvPr/>
        </p:nvCxnSpPr>
        <p:spPr>
          <a:xfrm>
            <a:off x="8779861" y="227821"/>
            <a:ext cx="0" cy="1076216"/>
          </a:xfrm>
          <a:prstGeom prst="straightConnector1">
            <a:avLst/>
          </a:prstGeom>
          <a:noFill/>
          <a:ln w="38100" cap="flat" cmpd="sng">
            <a:solidFill>
              <a:srgbClr val="FF8100"/>
            </a:solidFill>
            <a:prstDash val="solid"/>
            <a:miter lim="800000"/>
            <a:headEnd type="none" w="sm" len="sm"/>
            <a:tailEnd type="none" w="sm" len="sm"/>
          </a:ln>
        </p:spPr>
      </p:cxnSp>
      <p:cxnSp>
        <p:nvCxnSpPr>
          <p:cNvPr id="37" name="Google Shape;37;g10179280476_1_17"/>
          <p:cNvCxnSpPr/>
          <p:nvPr/>
        </p:nvCxnSpPr>
        <p:spPr>
          <a:xfrm rot="10800000">
            <a:off x="3602418" y="1301090"/>
            <a:ext cx="5202622" cy="0"/>
          </a:xfrm>
          <a:prstGeom prst="straightConnector1">
            <a:avLst/>
          </a:prstGeom>
          <a:noFill/>
          <a:ln w="38100" cap="flat" cmpd="sng">
            <a:solidFill>
              <a:srgbClr val="FF8100"/>
            </a:solidFill>
            <a:prstDash val="solid"/>
            <a:miter lim="800000"/>
            <a:headEnd type="none" w="sm" len="sm"/>
            <a:tailEnd type="none" w="sm" len="sm"/>
          </a:ln>
        </p:spPr>
      </p:cxnSp>
      <p:cxnSp>
        <p:nvCxnSpPr>
          <p:cNvPr id="38" name="Google Shape;38;g10179280476_1_17"/>
          <p:cNvCxnSpPr/>
          <p:nvPr/>
        </p:nvCxnSpPr>
        <p:spPr>
          <a:xfrm flipH="1">
            <a:off x="3581400" y="237118"/>
            <a:ext cx="1610582" cy="2"/>
          </a:xfrm>
          <a:prstGeom prst="straightConnector1">
            <a:avLst/>
          </a:prstGeom>
          <a:noFill/>
          <a:ln w="38100" cap="flat" cmpd="sng">
            <a:solidFill>
              <a:srgbClr val="FF8100"/>
            </a:solidFill>
            <a:prstDash val="solid"/>
            <a:miter lim="800000"/>
            <a:headEnd type="none" w="sm" len="sm"/>
            <a:tailEnd type="none" w="sm" len="sm"/>
          </a:ln>
        </p:spPr>
      </p:cxnSp>
      <p:cxnSp>
        <p:nvCxnSpPr>
          <p:cNvPr id="39" name="Google Shape;39;g10179280476_1_17"/>
          <p:cNvCxnSpPr/>
          <p:nvPr/>
        </p:nvCxnSpPr>
        <p:spPr>
          <a:xfrm rot="10800000">
            <a:off x="7194453" y="237118"/>
            <a:ext cx="1595070" cy="2"/>
          </a:xfrm>
          <a:prstGeom prst="straightConnector1">
            <a:avLst/>
          </a:prstGeom>
          <a:noFill/>
          <a:ln w="38100" cap="flat" cmpd="sng">
            <a:solidFill>
              <a:srgbClr val="FF8100"/>
            </a:solidFill>
            <a:prstDash val="solid"/>
            <a:miter lim="800000"/>
            <a:headEnd type="none" w="sm" len="sm"/>
            <a:tailEnd type="none" w="sm" len="sm"/>
          </a:ln>
        </p:spPr>
      </p:cxnSp>
      <p:sp>
        <p:nvSpPr>
          <p:cNvPr id="40" name="Google Shape;40;g10179280476_1_17"/>
          <p:cNvSpPr txBox="1"/>
          <p:nvPr/>
        </p:nvSpPr>
        <p:spPr>
          <a:xfrm>
            <a:off x="3581400" y="1353220"/>
            <a:ext cx="5223636"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36C09"/>
              </a:buClr>
              <a:buSzPts val="1000"/>
              <a:buFont typeface="Libre Franklin Medium"/>
              <a:buNone/>
            </a:pPr>
            <a:r>
              <a:rPr lang="en-US" sz="1000" b="1" i="0" u="none" strike="noStrike" cap="none">
                <a:solidFill>
                  <a:srgbClr val="E36C09"/>
                </a:solidFill>
                <a:latin typeface="Libre Franklin Medium"/>
                <a:ea typeface="Libre Franklin Medium"/>
                <a:cs typeface="Libre Franklin Medium"/>
                <a:sym typeface="Libre Franklin Medium"/>
              </a:rPr>
              <a:t>Z</a:t>
            </a:r>
            <a:r>
              <a:rPr lang="en-US" sz="1000" b="0" i="0" u="none" strike="noStrike" cap="none">
                <a:solidFill>
                  <a:schemeClr val="dk1"/>
                </a:solidFill>
                <a:latin typeface="Libre Franklin Medium"/>
                <a:ea typeface="Libre Franklin Medium"/>
                <a:cs typeface="Libre Franklin Medium"/>
                <a:sym typeface="Libre Franklin Medium"/>
              </a:rPr>
              <a:t>ero-carbon</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1" i="0" u="none" strike="noStrike" cap="none">
                <a:solidFill>
                  <a:srgbClr val="E36C09"/>
                </a:solidFill>
                <a:latin typeface="Libre Franklin Medium"/>
                <a:ea typeface="Libre Franklin Medium"/>
                <a:cs typeface="Libre Franklin Medium"/>
                <a:sym typeface="Libre Franklin Medium"/>
              </a:rPr>
              <a:t>E</a:t>
            </a:r>
            <a:r>
              <a:rPr lang="en-US" sz="1000" b="0" i="0" u="none" strike="noStrike" cap="none">
                <a:solidFill>
                  <a:schemeClr val="dk1"/>
                </a:solidFill>
                <a:latin typeface="Libre Franklin Medium"/>
                <a:ea typeface="Libre Franklin Medium"/>
                <a:cs typeface="Libre Franklin Medium"/>
                <a:sym typeface="Libre Franklin Medium"/>
              </a:rPr>
              <a:t>nergy Systems</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1" i="0" u="none" strike="noStrike" cap="none">
                <a:solidFill>
                  <a:srgbClr val="E36C09"/>
                </a:solidFill>
                <a:latin typeface="Libre Franklin Medium"/>
                <a:ea typeface="Libre Franklin Medium"/>
                <a:cs typeface="Libre Franklin Medium"/>
                <a:sym typeface="Libre Franklin Medium"/>
              </a:rPr>
              <a:t>R</a:t>
            </a:r>
            <a:r>
              <a:rPr lang="en-US" sz="1000" b="0" i="0" u="none" strike="noStrike" cap="none">
                <a:solidFill>
                  <a:schemeClr val="dk1"/>
                </a:solidFill>
                <a:latin typeface="Libre Franklin Medium"/>
                <a:ea typeface="Libre Franklin Medium"/>
                <a:cs typeface="Libre Franklin Medium"/>
                <a:sym typeface="Libre Franklin Medium"/>
              </a:rPr>
              <a:t>esearch</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0" i="0" u="none" strike="noStrike" cap="none">
                <a:solidFill>
                  <a:schemeClr val="dk1"/>
                </a:solidFill>
                <a:latin typeface="Libre Franklin Medium"/>
                <a:ea typeface="Libre Franklin Medium"/>
                <a:cs typeface="Libre Franklin Medium"/>
                <a:sym typeface="Libre Franklin Medium"/>
              </a:rPr>
              <a:t>and</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1" i="0" u="none" strike="noStrike" cap="none">
                <a:solidFill>
                  <a:srgbClr val="E36C09"/>
                </a:solidFill>
                <a:latin typeface="Libre Franklin Medium"/>
                <a:ea typeface="Libre Franklin Medium"/>
                <a:cs typeface="Libre Franklin Medium"/>
                <a:sym typeface="Libre Franklin Medium"/>
              </a:rPr>
              <a:t>O</a:t>
            </a:r>
            <a:r>
              <a:rPr lang="en-US" sz="1000" b="0" i="0" u="none" strike="noStrike" cap="none">
                <a:solidFill>
                  <a:schemeClr val="dk1"/>
                </a:solidFill>
                <a:latin typeface="Libre Franklin Medium"/>
                <a:ea typeface="Libre Franklin Medium"/>
                <a:cs typeface="Libre Franklin Medium"/>
                <a:sym typeface="Libre Franklin Medium"/>
              </a:rPr>
              <a:t>ptimization</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1" i="0" u="none" strike="noStrike" cap="none">
                <a:solidFill>
                  <a:srgbClr val="E36C09"/>
                </a:solidFill>
                <a:latin typeface="Libre Franklin Medium"/>
                <a:ea typeface="Libre Franklin Medium"/>
                <a:cs typeface="Libre Franklin Medium"/>
                <a:sym typeface="Libre Franklin Medium"/>
              </a:rPr>
              <a:t>Lab</a:t>
            </a:r>
            <a:r>
              <a:rPr lang="en-US" sz="1000" b="0" i="0" u="none" strike="noStrike" cap="none">
                <a:solidFill>
                  <a:schemeClr val="dk1"/>
                </a:solidFill>
                <a:latin typeface="Libre Franklin Medium"/>
                <a:ea typeface="Libre Franklin Medium"/>
                <a:cs typeface="Libre Franklin Medium"/>
                <a:sym typeface="Libre Franklin Medium"/>
              </a:rPr>
              <a:t>oratory</a:t>
            </a:r>
            <a:endParaRPr sz="1000" b="1" i="0" u="none" strike="noStrike" cap="none">
              <a:solidFill>
                <a:schemeClr val="dk1"/>
              </a:solidFill>
              <a:latin typeface="Libre Franklin Medium"/>
              <a:ea typeface="Libre Franklin Medium"/>
              <a:cs typeface="Libre Franklin Medium"/>
              <a:sym typeface="Libre Franklin Medium"/>
            </a:endParaRPr>
          </a:p>
        </p:txBody>
      </p:sp>
      <p:pic>
        <p:nvPicPr>
          <p:cNvPr id="41" name="Google Shape;41;g10179280476_1_17" descr="Text&#10;&#10;Description automatically generated with medium confidence"/>
          <p:cNvPicPr preferRelativeResize="0"/>
          <p:nvPr/>
        </p:nvPicPr>
        <p:blipFill rotWithShape="1">
          <a:blip r:embed="rId2">
            <a:alphaModFix/>
          </a:blip>
          <a:srcRect/>
          <a:stretch/>
        </p:blipFill>
        <p:spPr>
          <a:xfrm>
            <a:off x="9296398" y="125730"/>
            <a:ext cx="2743201" cy="1011460"/>
          </a:xfrm>
          <a:prstGeom prst="rect">
            <a:avLst/>
          </a:prstGeom>
          <a:noFill/>
          <a:ln>
            <a:noFill/>
          </a:ln>
        </p:spPr>
      </p:pic>
    </p:spTree>
    <p:extLst>
      <p:ext uri="{BB962C8B-B14F-4D97-AF65-F5344CB8AC3E}">
        <p14:creationId xmlns:p14="http://schemas.microsoft.com/office/powerpoint/2010/main" val="3628295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2"/>
        <p:cNvGrpSpPr/>
        <p:nvPr/>
      </p:nvGrpSpPr>
      <p:grpSpPr>
        <a:xfrm>
          <a:off x="0" y="0"/>
          <a:ext cx="0" cy="0"/>
          <a:chOff x="0" y="0"/>
          <a:chExt cx="0" cy="0"/>
        </a:xfrm>
      </p:grpSpPr>
      <p:sp>
        <p:nvSpPr>
          <p:cNvPr id="43" name="Google Shape;43;g10179280476_1_6"/>
          <p:cNvSpPr txBox="1">
            <a:spLocks noGrp="1"/>
          </p:cNvSpPr>
          <p:nvPr>
            <p:ph type="ctrTitle"/>
          </p:nvPr>
        </p:nvSpPr>
        <p:spPr>
          <a:xfrm>
            <a:off x="1524000" y="15795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Libre Franklin Medium"/>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g10179280476_1_6"/>
          <p:cNvSpPr txBox="1">
            <a:spLocks noGrp="1"/>
          </p:cNvSpPr>
          <p:nvPr>
            <p:ph type="subTitle" idx="1"/>
          </p:nvPr>
        </p:nvSpPr>
        <p:spPr>
          <a:xfrm>
            <a:off x="1524000" y="40592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5" name="Google Shape;45;g10179280476_1_6"/>
          <p:cNvSpPr txBox="1">
            <a:spLocks noGrp="1"/>
          </p:cNvSpPr>
          <p:nvPr>
            <p:ph type="dt" idx="10"/>
          </p:nvPr>
        </p:nvSpPr>
        <p:spPr>
          <a:xfrm>
            <a:off x="42672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g10179280476_1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g10179280476_1_6"/>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g10179280476_1_6"/>
          <p:cNvSpPr txBox="1"/>
          <p:nvPr/>
        </p:nvSpPr>
        <p:spPr>
          <a:xfrm>
            <a:off x="3602419" y="365516"/>
            <a:ext cx="517744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C0C0C"/>
                </a:solidFill>
                <a:latin typeface="Libre Franklin Medium"/>
                <a:ea typeface="Libre Franklin Medium"/>
                <a:cs typeface="Libre Franklin Medium"/>
                <a:sym typeface="Libre Franklin Medium"/>
              </a:rPr>
              <a:t>ZERO LAB</a:t>
            </a:r>
            <a:endParaRPr sz="1400" b="0" i="0" u="none" strike="noStrike" cap="none">
              <a:solidFill>
                <a:srgbClr val="000000"/>
              </a:solidFill>
              <a:latin typeface="Arial"/>
              <a:ea typeface="Arial"/>
              <a:cs typeface="Arial"/>
              <a:sym typeface="Arial"/>
            </a:endParaRPr>
          </a:p>
        </p:txBody>
      </p:sp>
      <p:sp>
        <p:nvSpPr>
          <p:cNvPr id="49" name="Google Shape;49;g10179280476_1_6"/>
          <p:cNvSpPr txBox="1"/>
          <p:nvPr/>
        </p:nvSpPr>
        <p:spPr>
          <a:xfrm>
            <a:off x="5191982" y="80010"/>
            <a:ext cx="2002471"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FF8100"/>
                </a:solidFill>
                <a:latin typeface="Libre Franklin Medium"/>
                <a:ea typeface="Libre Franklin Medium"/>
                <a:cs typeface="Libre Franklin Medium"/>
                <a:sym typeface="Libre Franklin Medium"/>
              </a:rPr>
              <a:t> PRINCETON UNIVERSITY </a:t>
            </a:r>
            <a:endParaRPr sz="1400" b="0" i="0" u="none" strike="noStrike" cap="none">
              <a:solidFill>
                <a:srgbClr val="000000"/>
              </a:solidFill>
              <a:latin typeface="Arial"/>
              <a:ea typeface="Arial"/>
              <a:cs typeface="Arial"/>
              <a:sym typeface="Arial"/>
            </a:endParaRPr>
          </a:p>
        </p:txBody>
      </p:sp>
      <p:cxnSp>
        <p:nvCxnSpPr>
          <p:cNvPr id="50" name="Google Shape;50;g10179280476_1_6"/>
          <p:cNvCxnSpPr/>
          <p:nvPr/>
        </p:nvCxnSpPr>
        <p:spPr>
          <a:xfrm flipH="1">
            <a:off x="3602419" y="182101"/>
            <a:ext cx="1" cy="1076216"/>
          </a:xfrm>
          <a:prstGeom prst="straightConnector1">
            <a:avLst/>
          </a:prstGeom>
          <a:noFill/>
          <a:ln w="38100" cap="flat" cmpd="sng">
            <a:solidFill>
              <a:srgbClr val="FF8100"/>
            </a:solidFill>
            <a:prstDash val="solid"/>
            <a:miter lim="800000"/>
            <a:headEnd type="none" w="sm" len="sm"/>
            <a:tailEnd type="none" w="sm" len="sm"/>
          </a:ln>
        </p:spPr>
      </p:cxnSp>
      <p:cxnSp>
        <p:nvCxnSpPr>
          <p:cNvPr id="51" name="Google Shape;51;g10179280476_1_6"/>
          <p:cNvCxnSpPr/>
          <p:nvPr/>
        </p:nvCxnSpPr>
        <p:spPr>
          <a:xfrm>
            <a:off x="8779861" y="182101"/>
            <a:ext cx="0" cy="1076216"/>
          </a:xfrm>
          <a:prstGeom prst="straightConnector1">
            <a:avLst/>
          </a:prstGeom>
          <a:noFill/>
          <a:ln w="38100" cap="flat" cmpd="sng">
            <a:solidFill>
              <a:srgbClr val="FF8100"/>
            </a:solidFill>
            <a:prstDash val="solid"/>
            <a:miter lim="800000"/>
            <a:headEnd type="none" w="sm" len="sm"/>
            <a:tailEnd type="none" w="sm" len="sm"/>
          </a:ln>
        </p:spPr>
      </p:cxnSp>
      <p:cxnSp>
        <p:nvCxnSpPr>
          <p:cNvPr id="52" name="Google Shape;52;g10179280476_1_6"/>
          <p:cNvCxnSpPr/>
          <p:nvPr/>
        </p:nvCxnSpPr>
        <p:spPr>
          <a:xfrm rot="10800000">
            <a:off x="3602418" y="1255370"/>
            <a:ext cx="5202622" cy="0"/>
          </a:xfrm>
          <a:prstGeom prst="straightConnector1">
            <a:avLst/>
          </a:prstGeom>
          <a:noFill/>
          <a:ln w="38100" cap="flat" cmpd="sng">
            <a:solidFill>
              <a:srgbClr val="FF8100"/>
            </a:solidFill>
            <a:prstDash val="solid"/>
            <a:miter lim="800000"/>
            <a:headEnd type="none" w="sm" len="sm"/>
            <a:tailEnd type="none" w="sm" len="sm"/>
          </a:ln>
        </p:spPr>
      </p:cxnSp>
      <p:cxnSp>
        <p:nvCxnSpPr>
          <p:cNvPr id="53" name="Google Shape;53;g10179280476_1_6"/>
          <p:cNvCxnSpPr/>
          <p:nvPr/>
        </p:nvCxnSpPr>
        <p:spPr>
          <a:xfrm flipH="1">
            <a:off x="3581400" y="191398"/>
            <a:ext cx="1610582" cy="2"/>
          </a:xfrm>
          <a:prstGeom prst="straightConnector1">
            <a:avLst/>
          </a:prstGeom>
          <a:noFill/>
          <a:ln w="38100" cap="flat" cmpd="sng">
            <a:solidFill>
              <a:srgbClr val="FF8100"/>
            </a:solidFill>
            <a:prstDash val="solid"/>
            <a:miter lim="800000"/>
            <a:headEnd type="none" w="sm" len="sm"/>
            <a:tailEnd type="none" w="sm" len="sm"/>
          </a:ln>
        </p:spPr>
      </p:cxnSp>
      <p:cxnSp>
        <p:nvCxnSpPr>
          <p:cNvPr id="54" name="Google Shape;54;g10179280476_1_6"/>
          <p:cNvCxnSpPr/>
          <p:nvPr/>
        </p:nvCxnSpPr>
        <p:spPr>
          <a:xfrm rot="10800000">
            <a:off x="7194453" y="191398"/>
            <a:ext cx="1595070" cy="2"/>
          </a:xfrm>
          <a:prstGeom prst="straightConnector1">
            <a:avLst/>
          </a:prstGeom>
          <a:noFill/>
          <a:ln w="38100" cap="flat" cmpd="sng">
            <a:solidFill>
              <a:srgbClr val="FF8100"/>
            </a:solidFill>
            <a:prstDash val="solid"/>
            <a:miter lim="800000"/>
            <a:headEnd type="none" w="sm" len="sm"/>
            <a:tailEnd type="none" w="sm" len="sm"/>
          </a:ln>
        </p:spPr>
      </p:cxnSp>
      <p:sp>
        <p:nvSpPr>
          <p:cNvPr id="55" name="Google Shape;55;g10179280476_1_6"/>
          <p:cNvSpPr txBox="1"/>
          <p:nvPr/>
        </p:nvSpPr>
        <p:spPr>
          <a:xfrm>
            <a:off x="3581400" y="1307500"/>
            <a:ext cx="5223636"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36C09"/>
              </a:buClr>
              <a:buSzPts val="1000"/>
              <a:buFont typeface="Libre Franklin Medium"/>
              <a:buNone/>
            </a:pPr>
            <a:r>
              <a:rPr lang="en-US" sz="1000" b="1" i="0" u="none" strike="noStrike" cap="none">
                <a:solidFill>
                  <a:srgbClr val="E36C09"/>
                </a:solidFill>
                <a:latin typeface="Libre Franklin Medium"/>
                <a:ea typeface="Libre Franklin Medium"/>
                <a:cs typeface="Libre Franklin Medium"/>
                <a:sym typeface="Libre Franklin Medium"/>
              </a:rPr>
              <a:t>Z</a:t>
            </a:r>
            <a:r>
              <a:rPr lang="en-US" sz="1000" b="0" i="0" u="none" strike="noStrike" cap="none">
                <a:solidFill>
                  <a:schemeClr val="dk1"/>
                </a:solidFill>
                <a:latin typeface="Libre Franklin Medium"/>
                <a:ea typeface="Libre Franklin Medium"/>
                <a:cs typeface="Libre Franklin Medium"/>
                <a:sym typeface="Libre Franklin Medium"/>
              </a:rPr>
              <a:t>ero-carbon</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1" i="0" u="none" strike="noStrike" cap="none">
                <a:solidFill>
                  <a:srgbClr val="E36C09"/>
                </a:solidFill>
                <a:latin typeface="Libre Franklin Medium"/>
                <a:ea typeface="Libre Franklin Medium"/>
                <a:cs typeface="Libre Franklin Medium"/>
                <a:sym typeface="Libre Franklin Medium"/>
              </a:rPr>
              <a:t>E</a:t>
            </a:r>
            <a:r>
              <a:rPr lang="en-US" sz="1000" b="0" i="0" u="none" strike="noStrike" cap="none">
                <a:solidFill>
                  <a:schemeClr val="dk1"/>
                </a:solidFill>
                <a:latin typeface="Libre Franklin Medium"/>
                <a:ea typeface="Libre Franklin Medium"/>
                <a:cs typeface="Libre Franklin Medium"/>
                <a:sym typeface="Libre Franklin Medium"/>
              </a:rPr>
              <a:t>nergy Systems</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1" i="0" u="none" strike="noStrike" cap="none">
                <a:solidFill>
                  <a:srgbClr val="E36C09"/>
                </a:solidFill>
                <a:latin typeface="Libre Franklin Medium"/>
                <a:ea typeface="Libre Franklin Medium"/>
                <a:cs typeface="Libre Franklin Medium"/>
                <a:sym typeface="Libre Franklin Medium"/>
              </a:rPr>
              <a:t>R</a:t>
            </a:r>
            <a:r>
              <a:rPr lang="en-US" sz="1000" b="0" i="0" u="none" strike="noStrike" cap="none">
                <a:solidFill>
                  <a:schemeClr val="dk1"/>
                </a:solidFill>
                <a:latin typeface="Libre Franklin Medium"/>
                <a:ea typeface="Libre Franklin Medium"/>
                <a:cs typeface="Libre Franklin Medium"/>
                <a:sym typeface="Libre Franklin Medium"/>
              </a:rPr>
              <a:t>esearch</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0" i="0" u="none" strike="noStrike" cap="none">
                <a:solidFill>
                  <a:schemeClr val="dk1"/>
                </a:solidFill>
                <a:latin typeface="Libre Franklin Medium"/>
                <a:ea typeface="Libre Franklin Medium"/>
                <a:cs typeface="Libre Franklin Medium"/>
                <a:sym typeface="Libre Franklin Medium"/>
              </a:rPr>
              <a:t>and</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1" i="0" u="none" strike="noStrike" cap="none">
                <a:solidFill>
                  <a:srgbClr val="E36C09"/>
                </a:solidFill>
                <a:latin typeface="Libre Franklin Medium"/>
                <a:ea typeface="Libre Franklin Medium"/>
                <a:cs typeface="Libre Franklin Medium"/>
                <a:sym typeface="Libre Franklin Medium"/>
              </a:rPr>
              <a:t>O</a:t>
            </a:r>
            <a:r>
              <a:rPr lang="en-US" sz="1000" b="0" i="0" u="none" strike="noStrike" cap="none">
                <a:solidFill>
                  <a:schemeClr val="dk1"/>
                </a:solidFill>
                <a:latin typeface="Libre Franklin Medium"/>
                <a:ea typeface="Libre Franklin Medium"/>
                <a:cs typeface="Libre Franklin Medium"/>
                <a:sym typeface="Libre Franklin Medium"/>
              </a:rPr>
              <a:t>ptimization</a:t>
            </a:r>
            <a:r>
              <a:rPr lang="en-US" sz="1000" b="0" i="0" u="none" strike="noStrike" cap="none">
                <a:solidFill>
                  <a:srgbClr val="10253F"/>
                </a:solidFill>
                <a:latin typeface="Libre Franklin Medium"/>
                <a:ea typeface="Libre Franklin Medium"/>
                <a:cs typeface="Libre Franklin Medium"/>
                <a:sym typeface="Libre Franklin Medium"/>
              </a:rPr>
              <a:t> </a:t>
            </a:r>
            <a:r>
              <a:rPr lang="en-US" sz="1000" b="1" i="0" u="none" strike="noStrike" cap="none">
                <a:solidFill>
                  <a:srgbClr val="E36C09"/>
                </a:solidFill>
                <a:latin typeface="Libre Franklin Medium"/>
                <a:ea typeface="Libre Franklin Medium"/>
                <a:cs typeface="Libre Franklin Medium"/>
                <a:sym typeface="Libre Franklin Medium"/>
              </a:rPr>
              <a:t>Lab</a:t>
            </a:r>
            <a:r>
              <a:rPr lang="en-US" sz="1000" b="0" i="0" u="none" strike="noStrike" cap="none">
                <a:solidFill>
                  <a:schemeClr val="dk1"/>
                </a:solidFill>
                <a:latin typeface="Libre Franklin Medium"/>
                <a:ea typeface="Libre Franklin Medium"/>
                <a:cs typeface="Libre Franklin Medium"/>
                <a:sym typeface="Libre Franklin Medium"/>
              </a:rPr>
              <a:t>oratory</a:t>
            </a:r>
            <a:endParaRPr sz="1000" b="1" i="0" u="none" strike="noStrike" cap="none">
              <a:solidFill>
                <a:schemeClr val="dk1"/>
              </a:solidFill>
              <a:latin typeface="Libre Franklin Medium"/>
              <a:ea typeface="Libre Franklin Medium"/>
              <a:cs typeface="Libre Franklin Medium"/>
              <a:sym typeface="Libre Franklin Medium"/>
            </a:endParaRPr>
          </a:p>
        </p:txBody>
      </p:sp>
      <p:pic>
        <p:nvPicPr>
          <p:cNvPr id="56" name="Google Shape;56;g10179280476_1_6" descr="Text&#10;&#10;Description automatically generated with medium confidence"/>
          <p:cNvPicPr preferRelativeResize="0"/>
          <p:nvPr/>
        </p:nvPicPr>
        <p:blipFill rotWithShape="1">
          <a:blip r:embed="rId2">
            <a:alphaModFix/>
          </a:blip>
          <a:srcRect/>
          <a:stretch/>
        </p:blipFill>
        <p:spPr>
          <a:xfrm>
            <a:off x="9296398" y="80010"/>
            <a:ext cx="2743201" cy="1011460"/>
          </a:xfrm>
          <a:prstGeom prst="rect">
            <a:avLst/>
          </a:prstGeom>
          <a:noFill/>
          <a:ln>
            <a:noFill/>
          </a:ln>
        </p:spPr>
      </p:pic>
    </p:spTree>
    <p:extLst>
      <p:ext uri="{BB962C8B-B14F-4D97-AF65-F5344CB8AC3E}">
        <p14:creationId xmlns:p14="http://schemas.microsoft.com/office/powerpoint/2010/main" val="196143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7"/>
        <p:cNvGrpSpPr/>
        <p:nvPr/>
      </p:nvGrpSpPr>
      <p:grpSpPr>
        <a:xfrm>
          <a:off x="0" y="0"/>
          <a:ext cx="0" cy="0"/>
          <a:chOff x="0" y="0"/>
          <a:chExt cx="0" cy="0"/>
        </a:xfrm>
      </p:grpSpPr>
      <p:sp>
        <p:nvSpPr>
          <p:cNvPr id="58" name="Google Shape;58;g10179280476_1_59"/>
          <p:cNvSpPr txBox="1">
            <a:spLocks noGrp="1"/>
          </p:cNvSpPr>
          <p:nvPr>
            <p:ph type="title"/>
          </p:nvPr>
        </p:nvSpPr>
        <p:spPr>
          <a:xfrm>
            <a:off x="839788" y="457200"/>
            <a:ext cx="3932237" cy="1600200"/>
          </a:xfrm>
          <a:prstGeom prst="rect">
            <a:avLst/>
          </a:prstGeom>
          <a:solidFill>
            <a:schemeClr val="dk1"/>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Libre Franklin Medium"/>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g10179280476_1_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g10179280476_1_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g10179280476_1_59"/>
          <p:cNvSpPr txBox="1">
            <a:spLocks noGrp="1"/>
          </p:cNvSpPr>
          <p:nvPr>
            <p:ph type="dt" idx="10"/>
          </p:nvPr>
        </p:nvSpPr>
        <p:spPr>
          <a:xfrm>
            <a:off x="42672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g10179280476_1_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g10179280476_1_59"/>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3741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4"/>
        <p:cNvGrpSpPr/>
        <p:nvPr/>
      </p:nvGrpSpPr>
      <p:grpSpPr>
        <a:xfrm>
          <a:off x="0" y="0"/>
          <a:ext cx="0" cy="0"/>
          <a:chOff x="0" y="0"/>
          <a:chExt cx="0" cy="0"/>
        </a:xfrm>
      </p:grpSpPr>
      <p:sp>
        <p:nvSpPr>
          <p:cNvPr id="65" name="Google Shape;65;g10179280476_1_65"/>
          <p:cNvSpPr txBox="1">
            <a:spLocks noGrp="1"/>
          </p:cNvSpPr>
          <p:nvPr>
            <p:ph type="title"/>
          </p:nvPr>
        </p:nvSpPr>
        <p:spPr>
          <a:xfrm>
            <a:off x="839788" y="457200"/>
            <a:ext cx="3932237" cy="1600200"/>
          </a:xfrm>
          <a:prstGeom prst="rect">
            <a:avLst/>
          </a:prstGeom>
          <a:solidFill>
            <a:schemeClr val="dk1"/>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Libre Franklin Medium"/>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g10179280476_1_65"/>
          <p:cNvSpPr>
            <a:spLocks noGrp="1"/>
          </p:cNvSpPr>
          <p:nvPr>
            <p:ph type="pic" idx="2"/>
          </p:nvPr>
        </p:nvSpPr>
        <p:spPr>
          <a:xfrm>
            <a:off x="5183188" y="987425"/>
            <a:ext cx="6172200" cy="4873625"/>
          </a:xfrm>
          <a:prstGeom prst="rect">
            <a:avLst/>
          </a:prstGeom>
          <a:noFill/>
          <a:ln>
            <a:noFill/>
          </a:ln>
        </p:spPr>
      </p:sp>
      <p:sp>
        <p:nvSpPr>
          <p:cNvPr id="67" name="Google Shape;67;g10179280476_1_6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g10179280476_1_65"/>
          <p:cNvSpPr txBox="1">
            <a:spLocks noGrp="1"/>
          </p:cNvSpPr>
          <p:nvPr>
            <p:ph type="dt" idx="10"/>
          </p:nvPr>
        </p:nvSpPr>
        <p:spPr>
          <a:xfrm>
            <a:off x="42672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g10179280476_1_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g10179280476_1_65"/>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1234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1"/>
        <p:cNvGrpSpPr/>
        <p:nvPr/>
      </p:nvGrpSpPr>
      <p:grpSpPr>
        <a:xfrm>
          <a:off x="0" y="0"/>
          <a:ext cx="0" cy="0"/>
          <a:chOff x="0" y="0"/>
          <a:chExt cx="0" cy="0"/>
        </a:xfrm>
      </p:grpSpPr>
      <p:sp>
        <p:nvSpPr>
          <p:cNvPr id="72" name="Google Shape;72;g10179280476_1_71"/>
          <p:cNvSpPr txBox="1">
            <a:spLocks noGrp="1"/>
          </p:cNvSpPr>
          <p:nvPr>
            <p:ph type="title"/>
          </p:nvPr>
        </p:nvSpPr>
        <p:spPr>
          <a:xfrm>
            <a:off x="0" y="82368"/>
            <a:ext cx="12192000" cy="914400"/>
          </a:xfrm>
          <a:prstGeom prst="rect">
            <a:avLst/>
          </a:prstGeom>
          <a:solidFill>
            <a:schemeClr val="dk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000"/>
              <a:buFont typeface="Garamond"/>
              <a:buNone/>
              <a:defRPr sz="4000">
                <a:solidFill>
                  <a:schemeClr val="lt1"/>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g10179280476_1_71"/>
          <p:cNvSpPr txBox="1">
            <a:spLocks noGrp="1"/>
          </p:cNvSpPr>
          <p:nvPr>
            <p:ph type="body" idx="1"/>
          </p:nvPr>
        </p:nvSpPr>
        <p:spPr>
          <a:xfrm>
            <a:off x="311258" y="1093786"/>
            <a:ext cx="5708542" cy="5029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g10179280476_1_71"/>
          <p:cNvSpPr txBox="1">
            <a:spLocks noGrp="1"/>
          </p:cNvSpPr>
          <p:nvPr>
            <p:ph type="body" idx="2"/>
          </p:nvPr>
        </p:nvSpPr>
        <p:spPr>
          <a:xfrm>
            <a:off x="6172200" y="1093786"/>
            <a:ext cx="5708542" cy="5029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g10179280476_1_71"/>
          <p:cNvSpPr txBox="1">
            <a:spLocks noGrp="1"/>
          </p:cNvSpPr>
          <p:nvPr>
            <p:ph type="dt" idx="10"/>
          </p:nvPr>
        </p:nvSpPr>
        <p:spPr>
          <a:xfrm>
            <a:off x="311258"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g10179280476_1_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g10179280476_1_71"/>
          <p:cNvSpPr txBox="1">
            <a:spLocks noGrp="1"/>
          </p:cNvSpPr>
          <p:nvPr>
            <p:ph type="sldNum" idx="12"/>
          </p:nvPr>
        </p:nvSpPr>
        <p:spPr>
          <a:xfrm>
            <a:off x="9137542"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g10179280476_1_71"/>
          <p:cNvSpPr/>
          <p:nvPr/>
        </p:nvSpPr>
        <p:spPr>
          <a:xfrm rot="10800000" flipH="1">
            <a:off x="0" y="-2"/>
            <a:ext cx="12192000" cy="91440"/>
          </a:xfrm>
          <a:prstGeom prst="rect">
            <a:avLst/>
          </a:prstGeom>
          <a:solidFill>
            <a:srgbClr val="EE6D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183632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10179280476_1_0"/>
          <p:cNvSpPr txBox="1">
            <a:spLocks noGrp="1"/>
          </p:cNvSpPr>
          <p:nvPr>
            <p:ph type="title"/>
          </p:nvPr>
        </p:nvSpPr>
        <p:spPr>
          <a:xfrm>
            <a:off x="3048" y="91440"/>
            <a:ext cx="12188952" cy="914400"/>
          </a:xfrm>
          <a:prstGeom prst="rect">
            <a:avLst/>
          </a:prstGeom>
          <a:solidFill>
            <a:schemeClr val="dk1"/>
          </a:solid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g10179280476_1_0"/>
          <p:cNvSpPr txBox="1">
            <a:spLocks noGrp="1"/>
          </p:cNvSpPr>
          <p:nvPr>
            <p:ph type="body" idx="1"/>
          </p:nvPr>
        </p:nvSpPr>
        <p:spPr>
          <a:xfrm>
            <a:off x="426720" y="1166495"/>
            <a:ext cx="11338560" cy="5029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2" name="Google Shape;12;g10179280476_1_0"/>
          <p:cNvSpPr txBox="1">
            <a:spLocks noGrp="1"/>
          </p:cNvSpPr>
          <p:nvPr>
            <p:ph type="dt" idx="10"/>
          </p:nvPr>
        </p:nvSpPr>
        <p:spPr>
          <a:xfrm>
            <a:off x="42672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g10179280476_1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g10179280476_1_0"/>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2000" b="0" i="0" u="none" strike="noStrike" cap="none">
                <a:solidFill>
                  <a:srgbClr val="EE6D0B"/>
                </a:solidFill>
                <a:latin typeface="Libre Franklin Medium"/>
                <a:ea typeface="Libre Franklin Medium"/>
                <a:cs typeface="Libre Franklin Medium"/>
                <a:sym typeface="Libre Franklin Medium"/>
              </a:defRPr>
            </a:lvl1pPr>
            <a:lvl2pPr marL="0" marR="0" lvl="1" indent="0" algn="r" rtl="0">
              <a:lnSpc>
                <a:spcPct val="100000"/>
              </a:lnSpc>
              <a:spcBef>
                <a:spcPts val="0"/>
              </a:spcBef>
              <a:spcAft>
                <a:spcPts val="0"/>
              </a:spcAft>
              <a:buNone/>
              <a:defRPr sz="2000" b="0" i="0" u="none" strike="noStrike" cap="none">
                <a:solidFill>
                  <a:srgbClr val="EE6D0B"/>
                </a:solidFill>
                <a:latin typeface="Libre Franklin Medium"/>
                <a:ea typeface="Libre Franklin Medium"/>
                <a:cs typeface="Libre Franklin Medium"/>
                <a:sym typeface="Libre Franklin Medium"/>
              </a:defRPr>
            </a:lvl2pPr>
            <a:lvl3pPr marL="0" marR="0" lvl="2" indent="0" algn="r" rtl="0">
              <a:lnSpc>
                <a:spcPct val="100000"/>
              </a:lnSpc>
              <a:spcBef>
                <a:spcPts val="0"/>
              </a:spcBef>
              <a:spcAft>
                <a:spcPts val="0"/>
              </a:spcAft>
              <a:buNone/>
              <a:defRPr sz="2000" b="0" i="0" u="none" strike="noStrike" cap="none">
                <a:solidFill>
                  <a:srgbClr val="EE6D0B"/>
                </a:solidFill>
                <a:latin typeface="Libre Franklin Medium"/>
                <a:ea typeface="Libre Franklin Medium"/>
                <a:cs typeface="Libre Franklin Medium"/>
                <a:sym typeface="Libre Franklin Medium"/>
              </a:defRPr>
            </a:lvl3pPr>
            <a:lvl4pPr marL="0" marR="0" lvl="3" indent="0" algn="r" rtl="0">
              <a:lnSpc>
                <a:spcPct val="100000"/>
              </a:lnSpc>
              <a:spcBef>
                <a:spcPts val="0"/>
              </a:spcBef>
              <a:spcAft>
                <a:spcPts val="0"/>
              </a:spcAft>
              <a:buNone/>
              <a:defRPr sz="2000" b="0" i="0" u="none" strike="noStrike" cap="none">
                <a:solidFill>
                  <a:srgbClr val="EE6D0B"/>
                </a:solidFill>
                <a:latin typeface="Libre Franklin Medium"/>
                <a:ea typeface="Libre Franklin Medium"/>
                <a:cs typeface="Libre Franklin Medium"/>
                <a:sym typeface="Libre Franklin Medium"/>
              </a:defRPr>
            </a:lvl4pPr>
            <a:lvl5pPr marL="0" marR="0" lvl="4" indent="0" algn="r" rtl="0">
              <a:lnSpc>
                <a:spcPct val="100000"/>
              </a:lnSpc>
              <a:spcBef>
                <a:spcPts val="0"/>
              </a:spcBef>
              <a:spcAft>
                <a:spcPts val="0"/>
              </a:spcAft>
              <a:buNone/>
              <a:defRPr sz="2000" b="0" i="0" u="none" strike="noStrike" cap="none">
                <a:solidFill>
                  <a:srgbClr val="EE6D0B"/>
                </a:solidFill>
                <a:latin typeface="Libre Franklin Medium"/>
                <a:ea typeface="Libre Franklin Medium"/>
                <a:cs typeface="Libre Franklin Medium"/>
                <a:sym typeface="Libre Franklin Medium"/>
              </a:defRPr>
            </a:lvl5pPr>
            <a:lvl6pPr marL="0" marR="0" lvl="5" indent="0" algn="r" rtl="0">
              <a:lnSpc>
                <a:spcPct val="100000"/>
              </a:lnSpc>
              <a:spcBef>
                <a:spcPts val="0"/>
              </a:spcBef>
              <a:spcAft>
                <a:spcPts val="0"/>
              </a:spcAft>
              <a:buNone/>
              <a:defRPr sz="2000" b="0" i="0" u="none" strike="noStrike" cap="none">
                <a:solidFill>
                  <a:srgbClr val="EE6D0B"/>
                </a:solidFill>
                <a:latin typeface="Libre Franklin Medium"/>
                <a:ea typeface="Libre Franklin Medium"/>
                <a:cs typeface="Libre Franklin Medium"/>
                <a:sym typeface="Libre Franklin Medium"/>
              </a:defRPr>
            </a:lvl6pPr>
            <a:lvl7pPr marL="0" marR="0" lvl="6" indent="0" algn="r" rtl="0">
              <a:lnSpc>
                <a:spcPct val="100000"/>
              </a:lnSpc>
              <a:spcBef>
                <a:spcPts val="0"/>
              </a:spcBef>
              <a:spcAft>
                <a:spcPts val="0"/>
              </a:spcAft>
              <a:buNone/>
              <a:defRPr sz="2000" b="0" i="0" u="none" strike="noStrike" cap="none">
                <a:solidFill>
                  <a:srgbClr val="EE6D0B"/>
                </a:solidFill>
                <a:latin typeface="Libre Franklin Medium"/>
                <a:ea typeface="Libre Franklin Medium"/>
                <a:cs typeface="Libre Franklin Medium"/>
                <a:sym typeface="Libre Franklin Medium"/>
              </a:defRPr>
            </a:lvl7pPr>
            <a:lvl8pPr marL="0" marR="0" lvl="7" indent="0" algn="r" rtl="0">
              <a:lnSpc>
                <a:spcPct val="100000"/>
              </a:lnSpc>
              <a:spcBef>
                <a:spcPts val="0"/>
              </a:spcBef>
              <a:spcAft>
                <a:spcPts val="0"/>
              </a:spcAft>
              <a:buNone/>
              <a:defRPr sz="2000" b="0" i="0" u="none" strike="noStrike" cap="none">
                <a:solidFill>
                  <a:srgbClr val="EE6D0B"/>
                </a:solidFill>
                <a:latin typeface="Libre Franklin Medium"/>
                <a:ea typeface="Libre Franklin Medium"/>
                <a:cs typeface="Libre Franklin Medium"/>
                <a:sym typeface="Libre Franklin Medium"/>
              </a:defRPr>
            </a:lvl8pPr>
            <a:lvl9pPr marL="0" marR="0" lvl="8" indent="0" algn="r" rtl="0">
              <a:lnSpc>
                <a:spcPct val="100000"/>
              </a:lnSpc>
              <a:spcBef>
                <a:spcPts val="0"/>
              </a:spcBef>
              <a:spcAft>
                <a:spcPts val="0"/>
              </a:spcAft>
              <a:buNone/>
              <a:defRPr sz="2000" b="0" i="0" u="none" strike="noStrike" cap="none">
                <a:solidFill>
                  <a:srgbClr val="EE6D0B"/>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g10179280476_1_0"/>
          <p:cNvSpPr/>
          <p:nvPr/>
        </p:nvSpPr>
        <p:spPr>
          <a:xfrm rot="10800000" flipH="1">
            <a:off x="0" y="-2"/>
            <a:ext cx="12192000" cy="91440"/>
          </a:xfrm>
          <a:prstGeom prst="rect">
            <a:avLst/>
          </a:prstGeom>
          <a:solidFill>
            <a:srgbClr val="EE6D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655377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56_C12E7DDB.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57_13DF8BE4.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58_50318BA4.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5C_B5C5E17C.xm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microsoft.com/office/2018/10/relationships/comments" Target="../comments/modernComment_15E_42FE766C.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Isosceles Triangle 1">
            <a:extLst>
              <a:ext uri="{FF2B5EF4-FFF2-40B4-BE49-F238E27FC236}">
                <a16:creationId xmlns:a16="http://schemas.microsoft.com/office/drawing/2014/main" id="{9A148459-182A-13B9-29B5-2FF49BB78AAC}"/>
              </a:ext>
            </a:extLst>
          </p:cNvPr>
          <p:cNvSpPr/>
          <p:nvPr/>
        </p:nvSpPr>
        <p:spPr>
          <a:xfrm rot="19327225">
            <a:off x="-2008443" y="-1010069"/>
            <a:ext cx="7757835" cy="3791129"/>
          </a:xfrm>
          <a:custGeom>
            <a:avLst/>
            <a:gdLst>
              <a:gd name="connsiteX0" fmla="*/ 0 w 7757835"/>
              <a:gd name="connsiteY0" fmla="*/ 5451968 h 5451968"/>
              <a:gd name="connsiteX1" fmla="*/ 3878918 w 7757835"/>
              <a:gd name="connsiteY1" fmla="*/ 0 h 5451968"/>
              <a:gd name="connsiteX2" fmla="*/ 7757835 w 7757835"/>
              <a:gd name="connsiteY2" fmla="*/ 5451968 h 5451968"/>
              <a:gd name="connsiteX3" fmla="*/ 0 w 7757835"/>
              <a:gd name="connsiteY3" fmla="*/ 5451968 h 5451968"/>
              <a:gd name="connsiteX0" fmla="*/ 0 w 7757835"/>
              <a:gd name="connsiteY0" fmla="*/ 3948018 h 3948018"/>
              <a:gd name="connsiteX1" fmla="*/ 3179098 w 7757835"/>
              <a:gd name="connsiteY1" fmla="*/ 0 h 3948018"/>
              <a:gd name="connsiteX2" fmla="*/ 7757835 w 7757835"/>
              <a:gd name="connsiteY2" fmla="*/ 3948018 h 3948018"/>
              <a:gd name="connsiteX3" fmla="*/ 0 w 7757835"/>
              <a:gd name="connsiteY3" fmla="*/ 3948018 h 3948018"/>
              <a:gd name="connsiteX0" fmla="*/ 0 w 7757835"/>
              <a:gd name="connsiteY0" fmla="*/ 3994516 h 3994516"/>
              <a:gd name="connsiteX1" fmla="*/ 3097741 w 7757835"/>
              <a:gd name="connsiteY1" fmla="*/ 0 h 3994516"/>
              <a:gd name="connsiteX2" fmla="*/ 7757835 w 7757835"/>
              <a:gd name="connsiteY2" fmla="*/ 3994516 h 3994516"/>
              <a:gd name="connsiteX3" fmla="*/ 0 w 7757835"/>
              <a:gd name="connsiteY3" fmla="*/ 3994516 h 3994516"/>
              <a:gd name="connsiteX0" fmla="*/ 0 w 7757835"/>
              <a:gd name="connsiteY0" fmla="*/ 3791129 h 3791129"/>
              <a:gd name="connsiteX1" fmla="*/ 2905946 w 7757835"/>
              <a:gd name="connsiteY1" fmla="*/ 0 h 3791129"/>
              <a:gd name="connsiteX2" fmla="*/ 7757835 w 7757835"/>
              <a:gd name="connsiteY2" fmla="*/ 3791129 h 3791129"/>
              <a:gd name="connsiteX3" fmla="*/ 0 w 7757835"/>
              <a:gd name="connsiteY3" fmla="*/ 3791129 h 3791129"/>
            </a:gdLst>
            <a:ahLst/>
            <a:cxnLst>
              <a:cxn ang="0">
                <a:pos x="connsiteX0" y="connsiteY0"/>
              </a:cxn>
              <a:cxn ang="0">
                <a:pos x="connsiteX1" y="connsiteY1"/>
              </a:cxn>
              <a:cxn ang="0">
                <a:pos x="connsiteX2" y="connsiteY2"/>
              </a:cxn>
              <a:cxn ang="0">
                <a:pos x="connsiteX3" y="connsiteY3"/>
              </a:cxn>
            </a:cxnLst>
            <a:rect l="l" t="t" r="r" b="b"/>
            <a:pathLst>
              <a:path w="7757835" h="3791129">
                <a:moveTo>
                  <a:pt x="0" y="3791129"/>
                </a:moveTo>
                <a:lnTo>
                  <a:pt x="2905946" y="0"/>
                </a:lnTo>
                <a:lnTo>
                  <a:pt x="7757835" y="3791129"/>
                </a:lnTo>
                <a:lnTo>
                  <a:pt x="0" y="3791129"/>
                </a:lnTo>
                <a:close/>
              </a:path>
            </a:pathLst>
          </a:custGeom>
          <a:solidFill>
            <a:srgbClr val="EE6D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3" name="Google Shape;83;g10179280476_1_100"/>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1</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85" name="Google Shape;85;g10179280476_1_100"/>
          <p:cNvSpPr txBox="1"/>
          <p:nvPr/>
        </p:nvSpPr>
        <p:spPr>
          <a:xfrm>
            <a:off x="5470137" y="457255"/>
            <a:ext cx="6664967" cy="15696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Roboto"/>
                <a:ea typeface="Roboto"/>
                <a:cs typeface="Roboto"/>
                <a:sym typeface="Roboto"/>
              </a:rPr>
              <a:t>System-Wide Impact of Direct Air Capture Integrated with Thermal Energy Storage</a:t>
            </a:r>
            <a:endParaRPr kumimoji="0" lang="en-US" sz="500" b="1" i="0" u="none" strike="noStrike" kern="0" cap="none" spc="0" normalizeH="0" baseline="0" noProof="0" dirty="0">
              <a:ln>
                <a:noFill/>
              </a:ln>
              <a:solidFill>
                <a:srgbClr val="000000"/>
              </a:solidFill>
              <a:effectLst/>
              <a:uLnTx/>
              <a:uFillTx/>
              <a:latin typeface="Arial"/>
              <a:cs typeface="Arial"/>
              <a:sym typeface="Arial"/>
            </a:endParaRPr>
          </a:p>
        </p:txBody>
      </p:sp>
      <p:sp>
        <p:nvSpPr>
          <p:cNvPr id="86" name="Google Shape;86;g10179280476_1_100"/>
          <p:cNvSpPr txBox="1"/>
          <p:nvPr/>
        </p:nvSpPr>
        <p:spPr>
          <a:xfrm>
            <a:off x="5470136" y="4108394"/>
            <a:ext cx="6295144" cy="1223371"/>
          </a:xfrm>
          <a:prstGeom prst="rect">
            <a:avLst/>
          </a:prstGeom>
          <a:noFill/>
          <a:ln>
            <a:noFill/>
          </a:ln>
        </p:spPr>
        <p:txBody>
          <a:bodyPr spcFirstLastPara="1" wrap="square" lIns="91425" tIns="45700" rIns="91425" bIns="45700" anchor="t" anchorCtr="0">
            <a:spAutoFit/>
          </a:bodyPr>
          <a:lstStyle/>
          <a:p>
            <a:pPr marL="342900" marR="0" lvl="0" indent="-342900" algn="l" defTabSz="914400" rtl="0" eaLnBrk="1" fontAlgn="auto" latinLnBrk="0" hangingPunct="1">
              <a:lnSpc>
                <a:spcPct val="100000"/>
              </a:lnSpc>
              <a:spcBef>
                <a:spcPts val="0"/>
              </a:spcBef>
              <a:spcAft>
                <a:spcPts val="0"/>
              </a:spcAft>
              <a:buClr>
                <a:srgbClr val="000000"/>
              </a:buClr>
              <a:buSzPts val="1200"/>
              <a:buFont typeface="Arial"/>
              <a:buAutoNum type="alphaLcParenBoth"/>
              <a:tabLst/>
              <a:defRPr/>
            </a:pPr>
            <a:r>
              <a:rPr kumimoji="0" lang="en-US" sz="1050" b="0" i="1" u="none" strike="noStrike" kern="0" cap="none" spc="0" normalizeH="0" baseline="0" noProof="0" dirty="0" err="1">
                <a:ln>
                  <a:noFill/>
                </a:ln>
                <a:solidFill>
                  <a:srgbClr val="000000"/>
                </a:solidFill>
                <a:effectLst/>
                <a:uLnTx/>
                <a:uFillTx/>
                <a:latin typeface="Roboto"/>
                <a:ea typeface="Roboto"/>
                <a:cs typeface="Roboto"/>
                <a:sym typeface="Roboto"/>
              </a:rPr>
              <a:t>Undergraduat</a:t>
            </a:r>
            <a:r>
              <a:rPr lang="en-US" sz="1050" i="1" kern="0" dirty="0">
                <a:solidFill>
                  <a:srgbClr val="000000"/>
                </a:solidFill>
                <a:latin typeface="Roboto"/>
                <a:ea typeface="Roboto"/>
                <a:cs typeface="Roboto"/>
                <a:sym typeface="Roboto"/>
              </a:rPr>
              <a:t>e Senior, Electrical and Computer Engineering;</a:t>
            </a:r>
            <a:r>
              <a:rPr kumimoji="0" lang="en-US" sz="1050" b="0" i="1" u="none" strike="noStrike" kern="0" cap="none" spc="0" normalizeH="0" baseline="0" noProof="0" dirty="0">
                <a:ln>
                  <a:noFill/>
                </a:ln>
                <a:solidFill>
                  <a:srgbClr val="000000"/>
                </a:solidFill>
                <a:effectLst/>
                <a:uLnTx/>
                <a:uFillTx/>
                <a:latin typeface="Roboto"/>
                <a:ea typeface="Roboto"/>
                <a:cs typeface="Roboto"/>
                <a:sym typeface="Roboto"/>
              </a:rPr>
              <a:t> Zero-carbon Energy Systems Research and Optimization Laboratory (ZERO Lab), </a:t>
            </a:r>
            <a:r>
              <a:rPr kumimoji="0" lang="en-US" sz="1050" b="0" i="1" u="none" strike="noStrike" kern="0" cap="none" spc="0" normalizeH="0" baseline="0" noProof="0" dirty="0" err="1">
                <a:ln>
                  <a:noFill/>
                </a:ln>
                <a:solidFill>
                  <a:srgbClr val="000000"/>
                </a:solidFill>
                <a:effectLst/>
                <a:uLnTx/>
                <a:uFillTx/>
                <a:latin typeface="Roboto"/>
                <a:ea typeface="Roboto"/>
                <a:cs typeface="Roboto"/>
                <a:sym typeface="Roboto"/>
              </a:rPr>
              <a:t>Andlinger</a:t>
            </a:r>
            <a:r>
              <a:rPr kumimoji="0" lang="en-US" sz="1050" b="0" i="1" u="none" strike="noStrike" kern="0" cap="none" spc="0" normalizeH="0" baseline="0" noProof="0" dirty="0">
                <a:ln>
                  <a:noFill/>
                </a:ln>
                <a:solidFill>
                  <a:srgbClr val="000000"/>
                </a:solidFill>
                <a:effectLst/>
                <a:uLnTx/>
                <a:uFillTx/>
                <a:latin typeface="Roboto"/>
                <a:ea typeface="Roboto"/>
                <a:cs typeface="Roboto"/>
                <a:sym typeface="Roboto"/>
              </a:rPr>
              <a:t> Center for Energy and the Environment</a:t>
            </a:r>
            <a:endParaRPr kumimoji="0" sz="1050" b="0" i="1"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200"/>
              <a:buFont typeface="Arial"/>
              <a:buAutoNum type="alphaLcParenBoth"/>
              <a:tabLst/>
              <a:defRPr/>
            </a:pPr>
            <a:r>
              <a:rPr kumimoji="0" lang="en-US" sz="1050" b="0" i="1" u="none" strike="noStrike" kern="0" cap="none" spc="0" normalizeH="0" baseline="0" noProof="0" dirty="0">
                <a:ln>
                  <a:noFill/>
                </a:ln>
                <a:solidFill>
                  <a:srgbClr val="000000"/>
                </a:solidFill>
                <a:effectLst/>
                <a:uLnTx/>
                <a:uFillTx/>
                <a:latin typeface="Roboto"/>
                <a:ea typeface="Roboto"/>
                <a:cs typeface="Roboto"/>
                <a:sym typeface="Roboto"/>
              </a:rPr>
              <a:t>Distinguished Postdoctoral Fellow, Zero-carbon Energy Systems Research and Optimization Laboratory (ZERO Lab), </a:t>
            </a:r>
            <a:r>
              <a:rPr kumimoji="0" lang="en-US" sz="1050" b="0" i="1" u="none" strike="noStrike" kern="0" cap="none" spc="0" normalizeH="0" baseline="0" noProof="0" dirty="0" err="1">
                <a:ln>
                  <a:noFill/>
                </a:ln>
                <a:solidFill>
                  <a:srgbClr val="000000"/>
                </a:solidFill>
                <a:effectLst/>
                <a:uLnTx/>
                <a:uFillTx/>
                <a:latin typeface="Roboto"/>
                <a:ea typeface="Roboto"/>
                <a:cs typeface="Roboto"/>
                <a:sym typeface="Roboto"/>
              </a:rPr>
              <a:t>Andlinger</a:t>
            </a:r>
            <a:r>
              <a:rPr kumimoji="0" lang="en-US" sz="1050" b="0" i="1" u="none" strike="noStrike" kern="0" cap="none" spc="0" normalizeH="0" baseline="0" noProof="0" dirty="0">
                <a:ln>
                  <a:noFill/>
                </a:ln>
                <a:solidFill>
                  <a:srgbClr val="000000"/>
                </a:solidFill>
                <a:effectLst/>
                <a:uLnTx/>
                <a:uFillTx/>
                <a:latin typeface="Roboto"/>
                <a:ea typeface="Roboto"/>
                <a:cs typeface="Roboto"/>
                <a:sym typeface="Roboto"/>
              </a:rPr>
              <a:t> Center for Energy and the Environment </a:t>
            </a:r>
          </a:p>
          <a:p>
            <a:pPr marL="342900" marR="0" lvl="0" indent="-342900" algn="l" defTabSz="914400" rtl="0" eaLnBrk="1" fontAlgn="auto" latinLnBrk="0" hangingPunct="1">
              <a:lnSpc>
                <a:spcPct val="100000"/>
              </a:lnSpc>
              <a:spcBef>
                <a:spcPts val="0"/>
              </a:spcBef>
              <a:spcAft>
                <a:spcPts val="0"/>
              </a:spcAft>
              <a:buClr>
                <a:srgbClr val="000000"/>
              </a:buClr>
              <a:buSzPts val="1200"/>
              <a:buFont typeface="Arial"/>
              <a:buAutoNum type="alphaLcParenBoth"/>
              <a:tabLst/>
              <a:defRPr/>
            </a:pPr>
            <a:r>
              <a:rPr lang="en-US" sz="1050" i="1" kern="0" dirty="0">
                <a:solidFill>
                  <a:srgbClr val="000000"/>
                </a:solidFill>
                <a:latin typeface="Roboto"/>
                <a:ea typeface="Roboto"/>
                <a:cs typeface="Roboto"/>
                <a:sym typeface="Roboto"/>
              </a:rPr>
              <a:t>Assistant Professor, Department of Mechanical and Aerospace Engineering; </a:t>
            </a:r>
            <a:r>
              <a:rPr kumimoji="0" lang="en-US" sz="1050" b="0" i="1" u="none" strike="noStrike" kern="0" cap="none" spc="0" normalizeH="0" baseline="0" noProof="0" dirty="0">
                <a:ln>
                  <a:noFill/>
                </a:ln>
                <a:solidFill>
                  <a:srgbClr val="000000"/>
                </a:solidFill>
                <a:effectLst/>
                <a:uLnTx/>
                <a:uFillTx/>
                <a:latin typeface="Roboto"/>
                <a:ea typeface="Roboto"/>
                <a:cs typeface="Roboto"/>
                <a:sym typeface="Roboto"/>
              </a:rPr>
              <a:t>Zero-carbon Energy Systems Research and Optimization Laboratory (ZERO Lab), </a:t>
            </a:r>
            <a:r>
              <a:rPr kumimoji="0" lang="en-US" sz="1050" b="0" i="1" u="none" strike="noStrike" kern="0" cap="none" spc="0" normalizeH="0" baseline="0" noProof="0" dirty="0" err="1">
                <a:ln>
                  <a:noFill/>
                </a:ln>
                <a:solidFill>
                  <a:srgbClr val="000000"/>
                </a:solidFill>
                <a:effectLst/>
                <a:uLnTx/>
                <a:uFillTx/>
                <a:latin typeface="Roboto"/>
                <a:ea typeface="Roboto"/>
                <a:cs typeface="Roboto"/>
                <a:sym typeface="Roboto"/>
              </a:rPr>
              <a:t>Andlinger</a:t>
            </a:r>
            <a:r>
              <a:rPr kumimoji="0" lang="en-US" sz="1050" b="0" i="1" u="none" strike="noStrike" kern="0" cap="none" spc="0" normalizeH="0" baseline="0" noProof="0" dirty="0">
                <a:ln>
                  <a:noFill/>
                </a:ln>
                <a:solidFill>
                  <a:srgbClr val="000000"/>
                </a:solidFill>
                <a:effectLst/>
                <a:uLnTx/>
                <a:uFillTx/>
                <a:latin typeface="Roboto"/>
                <a:ea typeface="Roboto"/>
                <a:cs typeface="Roboto"/>
                <a:sym typeface="Roboto"/>
              </a:rPr>
              <a:t> Center for Energy and the Environment</a:t>
            </a:r>
            <a:endParaRPr kumimoji="0" sz="1050" b="0" i="1"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7" name="Google Shape;87;g10179280476_1_100"/>
          <p:cNvSpPr txBox="1"/>
          <p:nvPr/>
        </p:nvSpPr>
        <p:spPr>
          <a:xfrm>
            <a:off x="5493652" y="3245033"/>
            <a:ext cx="6487601"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0" i="0" u="none" strike="noStrike" kern="0" cap="none" spc="0" normalizeH="0" baseline="0" noProof="0" dirty="0">
                <a:ln>
                  <a:noFill/>
                </a:ln>
                <a:solidFill>
                  <a:srgbClr val="000000"/>
                </a:solidFill>
                <a:effectLst/>
                <a:uLnTx/>
                <a:uFillTx/>
                <a:latin typeface="Roboto"/>
                <a:ea typeface="Roboto"/>
                <a:cs typeface="Roboto"/>
                <a:sym typeface="Roboto"/>
              </a:rPr>
              <a:t>Vinay </a:t>
            </a:r>
            <a:r>
              <a:rPr kumimoji="0" lang="en-US" b="0" i="0" u="none" strike="noStrike" kern="0" cap="none" spc="0" normalizeH="0" baseline="0" noProof="0" dirty="0" err="1">
                <a:ln>
                  <a:noFill/>
                </a:ln>
                <a:solidFill>
                  <a:srgbClr val="000000"/>
                </a:solidFill>
                <a:effectLst/>
                <a:uLnTx/>
                <a:uFillTx/>
                <a:latin typeface="Roboto"/>
                <a:ea typeface="Roboto"/>
                <a:cs typeface="Roboto"/>
                <a:sym typeface="Roboto"/>
              </a:rPr>
              <a:t>Konuru</a:t>
            </a:r>
            <a:r>
              <a:rPr kumimoji="0" lang="en-US" b="0" i="0" u="none" strike="noStrike" kern="0" cap="none" spc="0" normalizeH="0" baseline="30000" noProof="0" dirty="0" err="1">
                <a:ln>
                  <a:noFill/>
                </a:ln>
                <a:solidFill>
                  <a:srgbClr val="000000"/>
                </a:solidFill>
                <a:effectLst/>
                <a:uLnTx/>
                <a:uFillTx/>
                <a:latin typeface="Roboto"/>
                <a:ea typeface="Roboto"/>
                <a:cs typeface="Roboto"/>
                <a:sym typeface="Roboto"/>
              </a:rPr>
              <a:t>a</a:t>
            </a:r>
            <a:r>
              <a:rPr lang="en-US" kern="0" dirty="0">
                <a:solidFill>
                  <a:srgbClr val="000000"/>
                </a:solidFill>
                <a:latin typeface="Roboto"/>
                <a:ea typeface="Roboto"/>
                <a:cs typeface="Roboto"/>
                <a:sym typeface="Roboto"/>
              </a:rPr>
              <a:t>, </a:t>
            </a:r>
            <a:r>
              <a:rPr lang="en-US" kern="0" dirty="0" err="1">
                <a:solidFill>
                  <a:srgbClr val="000000"/>
                </a:solidFill>
                <a:latin typeface="Roboto"/>
                <a:ea typeface="Roboto"/>
                <a:cs typeface="Roboto"/>
                <a:sym typeface="Roboto"/>
              </a:rPr>
              <a:t>Aniruddh</a:t>
            </a:r>
            <a:r>
              <a:rPr lang="en-US" kern="0" dirty="0">
                <a:solidFill>
                  <a:srgbClr val="000000"/>
                </a:solidFill>
                <a:latin typeface="Roboto"/>
                <a:ea typeface="Roboto"/>
                <a:cs typeface="Roboto"/>
                <a:sym typeface="Roboto"/>
              </a:rPr>
              <a:t> Mohan</a:t>
            </a:r>
            <a:r>
              <a:rPr kumimoji="0" lang="en-US" b="0" i="0" u="none" strike="noStrike" kern="0" cap="none" spc="0" normalizeH="0" baseline="30000" noProof="0" dirty="0">
                <a:ln>
                  <a:noFill/>
                </a:ln>
                <a:solidFill>
                  <a:srgbClr val="000000"/>
                </a:solidFill>
                <a:effectLst/>
                <a:uLnTx/>
                <a:uFillTx/>
                <a:latin typeface="Roboto"/>
                <a:ea typeface="Roboto"/>
                <a:cs typeface="Roboto"/>
                <a:sym typeface="Roboto"/>
              </a:rPr>
              <a:t>b</a:t>
            </a:r>
            <a:r>
              <a:rPr kumimoji="0" lang="en-US" b="0" i="0" u="none" strike="noStrike" kern="0" cap="none" spc="0" normalizeH="0" baseline="0" noProof="0" dirty="0">
                <a:ln>
                  <a:noFill/>
                </a:ln>
                <a:solidFill>
                  <a:srgbClr val="000000"/>
                </a:solidFill>
                <a:effectLst/>
                <a:uLnTx/>
                <a:uFillTx/>
                <a:latin typeface="Roboto"/>
                <a:ea typeface="Roboto"/>
                <a:cs typeface="Roboto"/>
                <a:sym typeface="Roboto"/>
              </a:rPr>
              <a:t> , </a:t>
            </a:r>
            <a:r>
              <a:rPr kumimoji="0" lang="en-US" b="0" i="0" u="none" strike="noStrike" kern="0" cap="none" spc="0" normalizeH="0" baseline="0" noProof="0" dirty="0" err="1">
                <a:ln>
                  <a:noFill/>
                </a:ln>
                <a:solidFill>
                  <a:srgbClr val="000000"/>
                </a:solidFill>
                <a:effectLst/>
                <a:uLnTx/>
                <a:uFillTx/>
                <a:latin typeface="Roboto"/>
                <a:ea typeface="Roboto"/>
                <a:cs typeface="Roboto"/>
                <a:sym typeface="Roboto"/>
              </a:rPr>
              <a:t>Hongxi</a:t>
            </a:r>
            <a:r>
              <a:rPr kumimoji="0" lang="en-US" b="0" i="0" u="none" strike="noStrike" kern="0" cap="none" spc="0" normalizeH="0" baseline="0" noProof="0" dirty="0">
                <a:ln>
                  <a:noFill/>
                </a:ln>
                <a:solidFill>
                  <a:srgbClr val="000000"/>
                </a:solidFill>
                <a:effectLst/>
                <a:uLnTx/>
                <a:uFillTx/>
                <a:latin typeface="Roboto"/>
                <a:ea typeface="Roboto"/>
                <a:cs typeface="Roboto"/>
                <a:sym typeface="Roboto"/>
              </a:rPr>
              <a:t> </a:t>
            </a:r>
            <a:r>
              <a:rPr kumimoji="0" lang="en-US" b="0" i="0" u="none" strike="noStrike" kern="0" cap="none" spc="0" normalizeH="0" baseline="0" noProof="0" dirty="0" err="1">
                <a:ln>
                  <a:noFill/>
                </a:ln>
                <a:solidFill>
                  <a:srgbClr val="000000"/>
                </a:solidFill>
                <a:effectLst/>
                <a:uLnTx/>
                <a:uFillTx/>
                <a:latin typeface="Roboto"/>
                <a:ea typeface="Roboto"/>
                <a:cs typeface="Roboto"/>
                <a:sym typeface="Roboto"/>
              </a:rPr>
              <a:t>Luo</a:t>
            </a:r>
            <a:r>
              <a:rPr kumimoji="0" lang="en-US" sz="1200" b="0" i="0" u="none" strike="noStrike" kern="0" cap="none" spc="0" normalizeH="0" baseline="30000" noProof="0" dirty="0" err="1">
                <a:ln>
                  <a:noFill/>
                </a:ln>
                <a:solidFill>
                  <a:srgbClr val="000000"/>
                </a:solidFill>
                <a:effectLst/>
                <a:uLnTx/>
                <a:uFillTx/>
                <a:latin typeface="Roboto"/>
                <a:ea typeface="Roboto"/>
                <a:cs typeface="Roboto"/>
                <a:sym typeface="Roboto"/>
              </a:rPr>
              <a:t>b</a:t>
            </a:r>
            <a:r>
              <a:rPr lang="en-US" sz="1200" kern="0" dirty="0">
                <a:solidFill>
                  <a:srgbClr val="000000"/>
                </a:solidFill>
                <a:latin typeface="Roboto"/>
                <a:ea typeface="Roboto"/>
                <a:cs typeface="Roboto"/>
                <a:sym typeface="Roboto"/>
              </a:rPr>
              <a:t>, </a:t>
            </a:r>
            <a:r>
              <a:rPr lang="en-US" kern="0" dirty="0">
                <a:solidFill>
                  <a:srgbClr val="000000"/>
                </a:solidFill>
                <a:latin typeface="Roboto"/>
                <a:ea typeface="Roboto"/>
                <a:cs typeface="Roboto"/>
                <a:sym typeface="Roboto"/>
              </a:rPr>
              <a:t>Jesse </a:t>
            </a:r>
            <a:r>
              <a:rPr lang="en-US" kern="0" dirty="0" err="1">
                <a:solidFill>
                  <a:srgbClr val="000000"/>
                </a:solidFill>
                <a:latin typeface="Roboto"/>
                <a:ea typeface="Roboto"/>
                <a:cs typeface="Roboto"/>
                <a:sym typeface="Roboto"/>
              </a:rPr>
              <a:t>Jenkins</a:t>
            </a:r>
            <a:r>
              <a:rPr lang="en-US" kern="0" baseline="30000" dirty="0" err="1">
                <a:solidFill>
                  <a:srgbClr val="000000"/>
                </a:solidFill>
                <a:latin typeface="Roboto"/>
                <a:ea typeface="Roboto"/>
                <a:cs typeface="Roboto"/>
                <a:sym typeface="Roboto"/>
              </a:rPr>
              <a:t>c</a:t>
            </a:r>
            <a:endParaRPr kumimoji="0" sz="12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8" name="Google Shape;88;g10179280476_1_100"/>
          <p:cNvPicPr preferRelativeResize="0"/>
          <p:nvPr/>
        </p:nvPicPr>
        <p:blipFill rotWithShape="1">
          <a:blip r:embed="rId4">
            <a:alphaModFix/>
          </a:blip>
          <a:srcRect/>
          <a:stretch/>
        </p:blipFill>
        <p:spPr>
          <a:xfrm>
            <a:off x="5962854" y="5533845"/>
            <a:ext cx="4430826" cy="1324155"/>
          </a:xfrm>
          <a:prstGeom prst="rect">
            <a:avLst/>
          </a:prstGeom>
          <a:noFill/>
          <a:ln>
            <a:noFill/>
          </a:ln>
        </p:spPr>
      </p:pic>
      <p:sp>
        <p:nvSpPr>
          <p:cNvPr id="90" name="Google Shape;90;g10179280476_1_100"/>
          <p:cNvSpPr txBox="1"/>
          <p:nvPr/>
        </p:nvSpPr>
        <p:spPr>
          <a:xfrm>
            <a:off x="10324129" y="6323973"/>
            <a:ext cx="1441151"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0000"/>
                </a:solidFill>
                <a:effectLst/>
                <a:uLnTx/>
                <a:uFillTx/>
                <a:latin typeface="Roboto"/>
                <a:ea typeface="Roboto"/>
                <a:cs typeface="Roboto"/>
                <a:sym typeface="Roboto"/>
              </a:rPr>
              <a:t>Date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8561E544-18F7-A2B6-D34B-64D3BFE0AF0B}"/>
              </a:ext>
            </a:extLst>
          </p:cNvPr>
          <p:cNvSpPr txBox="1"/>
          <p:nvPr/>
        </p:nvSpPr>
        <p:spPr>
          <a:xfrm>
            <a:off x="5470136" y="2258541"/>
            <a:ext cx="787841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Roboto"/>
                <a:ea typeface="Roboto"/>
                <a:cs typeface="Roboto"/>
                <a:sym typeface="Roboto"/>
              </a:rPr>
              <a:t>Plant Level and Electricity System Impacts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0" y="80807"/>
            <a:ext cx="12192000" cy="914400"/>
          </a:xfrm>
          <a:prstGeom prst="rect">
            <a:avLst/>
          </a:prstGeom>
          <a:solidFill>
            <a:schemeClr val="dk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dirty="0"/>
              <a:t>DAC Plant Configurations</a:t>
            </a:r>
            <a:endParaRPr dirty="0"/>
          </a:p>
        </p:txBody>
      </p:sp>
      <p:sp>
        <p:nvSpPr>
          <p:cNvPr id="97" name="Google Shape;97;p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10</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4" name="Text Placeholder 3">
            <a:extLst>
              <a:ext uri="{FF2B5EF4-FFF2-40B4-BE49-F238E27FC236}">
                <a16:creationId xmlns:a16="http://schemas.microsoft.com/office/drawing/2014/main" id="{68E9988B-1ABD-1BA4-3AFE-C9113BCD916F}"/>
              </a:ext>
            </a:extLst>
          </p:cNvPr>
          <p:cNvSpPr>
            <a:spLocks noGrp="1"/>
          </p:cNvSpPr>
          <p:nvPr>
            <p:ph type="body" idx="1"/>
          </p:nvPr>
        </p:nvSpPr>
        <p:spPr>
          <a:xfrm>
            <a:off x="5193144" y="1924152"/>
            <a:ext cx="5811736" cy="1775841"/>
          </a:xfrm>
        </p:spPr>
        <p:txBody>
          <a:bodyPr>
            <a:normAutofit/>
          </a:bodyPr>
          <a:lstStyle/>
          <a:p>
            <a:pPr marL="114300" indent="0">
              <a:buNone/>
            </a:pPr>
            <a:r>
              <a:rPr lang="en-US" sz="2400" dirty="0">
                <a:solidFill>
                  <a:schemeClr val="bg1"/>
                </a:solidFill>
              </a:rPr>
              <a:t>Plant</a:t>
            </a:r>
          </a:p>
          <a:p>
            <a:pPr lvl="1">
              <a:buClr>
                <a:schemeClr val="bg1"/>
              </a:buClr>
            </a:pPr>
            <a:r>
              <a:rPr lang="en-US" sz="2000" dirty="0">
                <a:solidFill>
                  <a:schemeClr val="bg1"/>
                </a:solidFill>
              </a:rPr>
              <a:t>Solid sorbent </a:t>
            </a:r>
          </a:p>
          <a:p>
            <a:pPr lvl="1">
              <a:buClr>
                <a:schemeClr val="bg1"/>
              </a:buClr>
            </a:pPr>
            <a:r>
              <a:rPr lang="en-US" sz="2000" dirty="0">
                <a:solidFill>
                  <a:schemeClr val="bg1"/>
                </a:solidFill>
              </a:rPr>
              <a:t>Grid connected</a:t>
            </a:r>
          </a:p>
          <a:p>
            <a:pPr lvl="1">
              <a:buClr>
                <a:schemeClr val="bg1"/>
              </a:buClr>
            </a:pPr>
            <a:r>
              <a:rPr lang="en-US" sz="2000" dirty="0">
                <a:solidFill>
                  <a:schemeClr val="bg1"/>
                </a:solidFill>
              </a:rPr>
              <a:t>East Texas</a:t>
            </a:r>
          </a:p>
        </p:txBody>
      </p:sp>
      <p:sp>
        <p:nvSpPr>
          <p:cNvPr id="3" name="TextBox 2">
            <a:extLst>
              <a:ext uri="{FF2B5EF4-FFF2-40B4-BE49-F238E27FC236}">
                <a16:creationId xmlns:a16="http://schemas.microsoft.com/office/drawing/2014/main" id="{6456C957-0475-86E6-5D3D-AE1338ECF714}"/>
              </a:ext>
            </a:extLst>
          </p:cNvPr>
          <p:cNvSpPr txBox="1"/>
          <p:nvPr/>
        </p:nvSpPr>
        <p:spPr>
          <a:xfrm>
            <a:off x="1796288" y="1392610"/>
            <a:ext cx="3771392" cy="400110"/>
          </a:xfrm>
          <a:prstGeom prst="rect">
            <a:avLst/>
          </a:prstGeom>
          <a:noFill/>
        </p:spPr>
        <p:txBody>
          <a:bodyPr wrap="square" rtlCol="0">
            <a:spAutoFit/>
          </a:bodyPr>
          <a:lstStyle/>
          <a:p>
            <a:r>
              <a:rPr lang="en-US" sz="2000" dirty="0"/>
              <a:t>DAC + TES + Turbine</a:t>
            </a:r>
          </a:p>
        </p:txBody>
      </p:sp>
      <p:sp>
        <p:nvSpPr>
          <p:cNvPr id="7" name="Oval 6">
            <a:extLst>
              <a:ext uri="{FF2B5EF4-FFF2-40B4-BE49-F238E27FC236}">
                <a16:creationId xmlns:a16="http://schemas.microsoft.com/office/drawing/2014/main" id="{80865AC6-91BF-F076-0103-28DBF9E9774D}"/>
              </a:ext>
            </a:extLst>
          </p:cNvPr>
          <p:cNvSpPr/>
          <p:nvPr/>
        </p:nvSpPr>
        <p:spPr>
          <a:xfrm>
            <a:off x="958457" y="1311360"/>
            <a:ext cx="602120" cy="602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B6CFB6-A63B-FB96-3088-6BC5CDC0CD75}"/>
              </a:ext>
            </a:extLst>
          </p:cNvPr>
          <p:cNvSpPr txBox="1"/>
          <p:nvPr/>
        </p:nvSpPr>
        <p:spPr>
          <a:xfrm>
            <a:off x="1051922" y="1300277"/>
            <a:ext cx="320905" cy="584775"/>
          </a:xfrm>
          <a:prstGeom prst="rect">
            <a:avLst/>
          </a:prstGeom>
          <a:noFill/>
        </p:spPr>
        <p:txBody>
          <a:bodyPr wrap="square" rtlCol="0">
            <a:spAutoFit/>
          </a:bodyPr>
          <a:lstStyle/>
          <a:p>
            <a:r>
              <a:rPr lang="en-US" sz="3200" dirty="0">
                <a:solidFill>
                  <a:schemeClr val="bg1"/>
                </a:solidFill>
              </a:rPr>
              <a:t>4</a:t>
            </a:r>
            <a:endParaRPr lang="en-US" sz="1400" dirty="0">
              <a:solidFill>
                <a:schemeClr val="bg1"/>
              </a:solidFill>
            </a:endParaRPr>
          </a:p>
        </p:txBody>
      </p:sp>
      <p:pic>
        <p:nvPicPr>
          <p:cNvPr id="5" name="Picture 4">
            <a:extLst>
              <a:ext uri="{FF2B5EF4-FFF2-40B4-BE49-F238E27FC236}">
                <a16:creationId xmlns:a16="http://schemas.microsoft.com/office/drawing/2014/main" id="{13A64E27-8E59-747A-AF77-0238654DD5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02" y="1803395"/>
            <a:ext cx="8615051" cy="4735517"/>
          </a:xfrm>
          <a:prstGeom prst="rect">
            <a:avLst/>
          </a:prstGeom>
        </p:spPr>
      </p:pic>
    </p:spTree>
    <p:extLst>
      <p:ext uri="{BB962C8B-B14F-4D97-AF65-F5344CB8AC3E}">
        <p14:creationId xmlns:p14="http://schemas.microsoft.com/office/powerpoint/2010/main" val="140682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25AB-9BAF-442A-6092-425CB8149AB6}"/>
              </a:ext>
            </a:extLst>
          </p:cNvPr>
          <p:cNvSpPr>
            <a:spLocks noGrp="1"/>
          </p:cNvSpPr>
          <p:nvPr>
            <p:ph type="title"/>
          </p:nvPr>
        </p:nvSpPr>
        <p:spPr/>
        <p:txBody>
          <a:bodyPr/>
          <a:lstStyle/>
          <a:p>
            <a:r>
              <a:rPr lang="en-US" dirty="0"/>
              <a:t>DAC + Heat Pump Operation</a:t>
            </a:r>
          </a:p>
        </p:txBody>
      </p:sp>
      <p:sp>
        <p:nvSpPr>
          <p:cNvPr id="3" name="Slide Number Placeholder 2">
            <a:extLst>
              <a:ext uri="{FF2B5EF4-FFF2-40B4-BE49-F238E27FC236}">
                <a16:creationId xmlns:a16="http://schemas.microsoft.com/office/drawing/2014/main" id="{BB4C9EA2-98DD-E72A-41B1-80537D547C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16" name="Picture 15" descr="A graph of a heat and power price&#10;&#10;Description automatically generated">
            <a:extLst>
              <a:ext uri="{FF2B5EF4-FFF2-40B4-BE49-F238E27FC236}">
                <a16:creationId xmlns:a16="http://schemas.microsoft.com/office/drawing/2014/main" id="{1E83E9E4-2ED2-881B-6634-4E32D5CBB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4651" y="1151680"/>
            <a:ext cx="5362697" cy="5344023"/>
          </a:xfrm>
          <a:prstGeom prst="rect">
            <a:avLst/>
          </a:prstGeom>
        </p:spPr>
      </p:pic>
    </p:spTree>
    <p:extLst>
      <p:ext uri="{BB962C8B-B14F-4D97-AF65-F5344CB8AC3E}">
        <p14:creationId xmlns:p14="http://schemas.microsoft.com/office/powerpoint/2010/main" val="156047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25AB-9BAF-442A-6092-425CB8149AB6}"/>
              </a:ext>
            </a:extLst>
          </p:cNvPr>
          <p:cNvSpPr>
            <a:spLocks noGrp="1"/>
          </p:cNvSpPr>
          <p:nvPr>
            <p:ph type="title"/>
          </p:nvPr>
        </p:nvSpPr>
        <p:spPr/>
        <p:txBody>
          <a:bodyPr/>
          <a:lstStyle/>
          <a:p>
            <a:r>
              <a:rPr lang="en-US" dirty="0"/>
              <a:t>DAC + TES Operation</a:t>
            </a:r>
          </a:p>
        </p:txBody>
      </p:sp>
      <p:sp>
        <p:nvSpPr>
          <p:cNvPr id="3" name="Slide Number Placeholder 2">
            <a:extLst>
              <a:ext uri="{FF2B5EF4-FFF2-40B4-BE49-F238E27FC236}">
                <a16:creationId xmlns:a16="http://schemas.microsoft.com/office/drawing/2014/main" id="{BB4C9EA2-98DD-E72A-41B1-80537D547C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4" name="Picture 3" descr="A graph of a diagram&#10;&#10;Description automatically generated with medium confidence">
            <a:extLst>
              <a:ext uri="{FF2B5EF4-FFF2-40B4-BE49-F238E27FC236}">
                <a16:creationId xmlns:a16="http://schemas.microsoft.com/office/drawing/2014/main" id="{B879E284-8704-A926-D825-39D822DCE3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2034" y="1310981"/>
            <a:ext cx="5227931" cy="5227931"/>
          </a:xfrm>
          <a:prstGeom prst="rect">
            <a:avLst/>
          </a:prstGeom>
        </p:spPr>
      </p:pic>
    </p:spTree>
    <p:extLst>
      <p:ext uri="{BB962C8B-B14F-4D97-AF65-F5344CB8AC3E}">
        <p14:creationId xmlns:p14="http://schemas.microsoft.com/office/powerpoint/2010/main" val="2046954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25AB-9BAF-442A-6092-425CB8149AB6}"/>
              </a:ext>
            </a:extLst>
          </p:cNvPr>
          <p:cNvSpPr>
            <a:spLocks noGrp="1"/>
          </p:cNvSpPr>
          <p:nvPr>
            <p:ph type="title"/>
          </p:nvPr>
        </p:nvSpPr>
        <p:spPr/>
        <p:txBody>
          <a:bodyPr/>
          <a:lstStyle/>
          <a:p>
            <a:r>
              <a:rPr lang="en-US" dirty="0"/>
              <a:t>DAC + TES + Heat Pump Operation</a:t>
            </a:r>
          </a:p>
        </p:txBody>
      </p:sp>
      <p:sp>
        <p:nvSpPr>
          <p:cNvPr id="3" name="Slide Number Placeholder 2">
            <a:extLst>
              <a:ext uri="{FF2B5EF4-FFF2-40B4-BE49-F238E27FC236}">
                <a16:creationId xmlns:a16="http://schemas.microsoft.com/office/drawing/2014/main" id="{BB4C9EA2-98DD-E72A-41B1-80537D547C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descr="A graph of a diagram&#10;&#10;Description automatically generated with medium confidence">
            <a:extLst>
              <a:ext uri="{FF2B5EF4-FFF2-40B4-BE49-F238E27FC236}">
                <a16:creationId xmlns:a16="http://schemas.microsoft.com/office/drawing/2014/main" id="{91EAD8EB-AF76-C0FE-F86A-49F560F99945}"/>
              </a:ext>
            </a:extLst>
          </p:cNvPr>
          <p:cNvPicPr>
            <a:picLocks noChangeAspect="1"/>
          </p:cNvPicPr>
          <p:nvPr/>
        </p:nvPicPr>
        <p:blipFill rotWithShape="1">
          <a:blip r:embed="rId3">
            <a:extLst>
              <a:ext uri="{28A0092B-C50C-407E-A947-70E740481C1C}">
                <a14:useLocalDpi xmlns:a14="http://schemas.microsoft.com/office/drawing/2010/main" val="0"/>
              </a:ext>
            </a:extLst>
          </a:blip>
          <a:srcRect l="-817" r="2185"/>
          <a:stretch/>
        </p:blipFill>
        <p:spPr bwMode="auto">
          <a:xfrm>
            <a:off x="3395516" y="1245584"/>
            <a:ext cx="5400968" cy="54758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0963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2E0C8-64C0-4759-5C3E-BD5DBF46E513}"/>
              </a:ext>
            </a:extLst>
          </p:cNvPr>
          <p:cNvSpPr>
            <a:spLocks noGrp="1"/>
          </p:cNvSpPr>
          <p:nvPr>
            <p:ph type="title"/>
          </p:nvPr>
        </p:nvSpPr>
        <p:spPr/>
        <p:txBody>
          <a:bodyPr>
            <a:normAutofit/>
          </a:bodyPr>
          <a:lstStyle/>
          <a:p>
            <a:r>
              <a:rPr lang="en-US" sz="3200" dirty="0"/>
              <a:t>System-Wide vs Plant Level Emissions Reduction Calculations</a:t>
            </a:r>
          </a:p>
        </p:txBody>
      </p:sp>
      <p:sp>
        <p:nvSpPr>
          <p:cNvPr id="3" name="Slide Number Placeholder 2">
            <a:extLst>
              <a:ext uri="{FF2B5EF4-FFF2-40B4-BE49-F238E27FC236}">
                <a16:creationId xmlns:a16="http://schemas.microsoft.com/office/drawing/2014/main" id="{64F6A478-F674-9965-4037-4E0B3F1AE8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61B8E4-2AD3-5162-946E-C452FBA02D1E}"/>
                  </a:ext>
                </a:extLst>
              </p:cNvPr>
              <p:cNvSpPr txBox="1"/>
              <p:nvPr/>
            </p:nvSpPr>
            <p:spPr>
              <a:xfrm>
                <a:off x="424915" y="1761075"/>
                <a:ext cx="11471124" cy="3335850"/>
              </a:xfrm>
              <a:prstGeom prst="rect">
                <a:avLst/>
              </a:prstGeom>
              <a:noFill/>
            </p:spPr>
            <p:txBody>
              <a:bodyPr wrap="square">
                <a:spAutoFit/>
              </a:bodyPr>
              <a:lstStyle/>
              <a:p>
                <a:pPr marR="0">
                  <a:lnSpc>
                    <a:spcPct val="2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i="1" smtClean="0">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60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sz="1600" i="1" smtClean="0">
                          <a:effectLst/>
                          <a:latin typeface="Cambria Math" panose="02040503050406030204" pitchFamily="18" charset="0"/>
                          <a:ea typeface="Arial" panose="020B0604020202020204" pitchFamily="34" charset="0"/>
                          <a:cs typeface="Times New Roman" panose="02020603050405020304" pitchFamily="18" charset="0"/>
                        </a:rPr>
                        <m:t>𝑃𝑙𝑎𝑛𝑡</m:t>
                      </m:r>
                      <m:r>
                        <a:rPr lang="en-US" sz="160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sz="1600" i="1" smtClean="0">
                          <a:effectLst/>
                          <a:latin typeface="Cambria Math" panose="02040503050406030204" pitchFamily="18" charset="0"/>
                          <a:ea typeface="Arial" panose="020B0604020202020204" pitchFamily="34" charset="0"/>
                          <a:cs typeface="Times New Roman" panose="02020603050405020304" pitchFamily="18" charset="0"/>
                        </a:rPr>
                        <m:t>𝐶𝑜𝑠𝑡𝑠</m:t>
                      </m:r>
                      <m:r>
                        <a:rPr lang="en-US" sz="160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1600" i="1" smtClean="0">
                          <a:effectLst/>
                          <a:latin typeface="Cambria Math" panose="02040503050406030204" pitchFamily="18" charset="0"/>
                          <a:ea typeface="Arial" panose="020B0604020202020204" pitchFamily="34" charset="0"/>
                          <a:cs typeface="Times New Roman" panose="02020603050405020304" pitchFamily="18" charset="0"/>
                        </a:rPr>
                        <m:t>𝐹𝑖𝑥𝑒</m:t>
                      </m:r>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1600" i="1">
                              <a:effectLst/>
                              <a:latin typeface="Cambria Math" panose="02040503050406030204" pitchFamily="18" charset="0"/>
                              <a:ea typeface="Arial" panose="020B0604020202020204" pitchFamily="34" charset="0"/>
                              <a:cs typeface="Times New Roman" panose="02020603050405020304" pitchFamily="18" charset="0"/>
                            </a:rPr>
                            <m:t>𝑑𝐶𝑜𝑠𝑡</m:t>
                          </m:r>
                        </m:e>
                        <m:sub>
                          <m:r>
                            <a:rPr lang="en-US" sz="1600" i="1">
                              <a:effectLst/>
                              <a:latin typeface="Cambria Math" panose="02040503050406030204" pitchFamily="18" charset="0"/>
                              <a:ea typeface="Arial" panose="020B0604020202020204" pitchFamily="34" charset="0"/>
                              <a:cs typeface="Times New Roman" panose="02020603050405020304" pitchFamily="18" charset="0"/>
                            </a:rPr>
                            <m:t>𝐷𝐴𝐶</m:t>
                          </m:r>
                        </m:sub>
                      </m:sSub>
                      <m:r>
                        <a:rPr lang="en-US" sz="1600" i="1">
                          <a:effectLst/>
                          <a:latin typeface="Cambria Math" panose="02040503050406030204" pitchFamily="18" charset="0"/>
                          <a:ea typeface="Arial" panose="020B0604020202020204" pitchFamily="34" charset="0"/>
                          <a:cs typeface="Times New Roman" panose="02020603050405020304" pitchFamily="18" charset="0"/>
                        </a:rPr>
                        <m:t>+</m:t>
                      </m:r>
                      <m:r>
                        <a:rPr lang="en-US" sz="1600" i="1">
                          <a:effectLst/>
                          <a:latin typeface="Cambria Math" panose="02040503050406030204" pitchFamily="18" charset="0"/>
                          <a:ea typeface="Arial" panose="020B0604020202020204" pitchFamily="34" charset="0"/>
                          <a:cs typeface="Times New Roman" panose="02020603050405020304" pitchFamily="18" charset="0"/>
                        </a:rPr>
                        <m:t>𝐹𝑖𝑥𝑒</m:t>
                      </m:r>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1600" i="1">
                              <a:effectLst/>
                              <a:latin typeface="Cambria Math" panose="02040503050406030204" pitchFamily="18" charset="0"/>
                              <a:ea typeface="Arial" panose="020B0604020202020204" pitchFamily="34" charset="0"/>
                              <a:cs typeface="Times New Roman" panose="02020603050405020304" pitchFamily="18" charset="0"/>
                            </a:rPr>
                            <m:t>𝑑𝐶𝑜𝑠𝑡</m:t>
                          </m:r>
                        </m:e>
                        <m:sub>
                          <m:r>
                            <a:rPr lang="en-US" sz="1600" i="1">
                              <a:effectLst/>
                              <a:latin typeface="Cambria Math" panose="02040503050406030204" pitchFamily="18" charset="0"/>
                              <a:ea typeface="Arial" panose="020B0604020202020204" pitchFamily="34" charset="0"/>
                              <a:cs typeface="Times New Roman" panose="02020603050405020304" pitchFamily="18" charset="0"/>
                            </a:rPr>
                            <m:t>𝑇𝐸𝑆</m:t>
                          </m:r>
                        </m:sub>
                      </m:sSub>
                      <m:r>
                        <a:rPr lang="en-US" sz="1600" i="1">
                          <a:effectLst/>
                          <a:latin typeface="Cambria Math" panose="02040503050406030204" pitchFamily="18" charset="0"/>
                          <a:ea typeface="Arial" panose="020B0604020202020204" pitchFamily="34" charset="0"/>
                          <a:cs typeface="Times New Roman" panose="02020603050405020304" pitchFamily="18" charset="0"/>
                        </a:rPr>
                        <m:t>+</m:t>
                      </m:r>
                      <m:r>
                        <a:rPr lang="en-US" sz="1600" i="1">
                          <a:effectLst/>
                          <a:latin typeface="Cambria Math" panose="02040503050406030204" pitchFamily="18" charset="0"/>
                          <a:ea typeface="Arial" panose="020B0604020202020204" pitchFamily="34" charset="0"/>
                          <a:cs typeface="Times New Roman" panose="02020603050405020304" pitchFamily="18" charset="0"/>
                        </a:rPr>
                        <m:t>𝐹𝑖𝑥𝑒</m:t>
                      </m:r>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1600" i="1">
                              <a:effectLst/>
                              <a:latin typeface="Cambria Math" panose="02040503050406030204" pitchFamily="18" charset="0"/>
                              <a:ea typeface="Arial" panose="020B0604020202020204" pitchFamily="34" charset="0"/>
                              <a:cs typeface="Times New Roman" panose="02020603050405020304" pitchFamily="18" charset="0"/>
                            </a:rPr>
                            <m:t>𝑑𝐶𝑜𝑠𝑡</m:t>
                          </m:r>
                        </m:e>
                        <m:sub>
                          <m:r>
                            <a:rPr lang="en-US" sz="1600" i="1">
                              <a:effectLst/>
                              <a:latin typeface="Cambria Math" panose="02040503050406030204" pitchFamily="18" charset="0"/>
                              <a:ea typeface="Arial" panose="020B0604020202020204" pitchFamily="34" charset="0"/>
                              <a:cs typeface="Times New Roman" panose="02020603050405020304" pitchFamily="18" charset="0"/>
                            </a:rPr>
                            <m:t>𝑇𝑢𝑟𝑏𝑖𝑛𝑒</m:t>
                          </m:r>
                        </m:sub>
                      </m:sSub>
                      <m:r>
                        <a:rPr lang="en-US" sz="1600" i="1">
                          <a:effectLst/>
                          <a:latin typeface="Cambria Math" panose="02040503050406030204" pitchFamily="18" charset="0"/>
                          <a:ea typeface="Arial" panose="020B0604020202020204" pitchFamily="34" charset="0"/>
                          <a:cs typeface="Times New Roman" panose="02020603050405020304" pitchFamily="18" charset="0"/>
                        </a:rPr>
                        <m:t>+∑</m:t>
                      </m:r>
                      <m:d>
                        <m:d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dPr>
                        <m:e>
                          <m:r>
                            <a:rPr lang="en-US" sz="1600" i="1">
                              <a:effectLst/>
                              <a:latin typeface="Cambria Math" panose="02040503050406030204" pitchFamily="18" charset="0"/>
                              <a:ea typeface="Arial" panose="020B0604020202020204" pitchFamily="34" charset="0"/>
                              <a:cs typeface="Times New Roman" panose="02020603050405020304" pitchFamily="18" charset="0"/>
                            </a:rPr>
                            <m:t>𝑒𝑙𝑒𝑐𝑡𝑟𝑖𝑐𝑖𝑡</m:t>
                          </m:r>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1600" i="1">
                                  <a:effectLst/>
                                  <a:latin typeface="Cambria Math" panose="02040503050406030204" pitchFamily="18" charset="0"/>
                                  <a:ea typeface="Arial" panose="020B0604020202020204" pitchFamily="34" charset="0"/>
                                  <a:cs typeface="Times New Roman" panose="02020603050405020304" pitchFamily="18" charset="0"/>
                                </a:rPr>
                                <m:t>𝑦</m:t>
                              </m:r>
                            </m:e>
                            <m:sub>
                              <m:r>
                                <a:rPr lang="en-US" sz="1600" i="1">
                                  <a:effectLst/>
                                  <a:latin typeface="Cambria Math" panose="02040503050406030204" pitchFamily="18" charset="0"/>
                                  <a:ea typeface="Arial" panose="020B0604020202020204" pitchFamily="34" charset="0"/>
                                  <a:cs typeface="Times New Roman" panose="02020603050405020304" pitchFamily="18" charset="0"/>
                                </a:rPr>
                                <m:t>𝐷𝐴𝐶</m:t>
                              </m:r>
                            </m:sub>
                          </m:sSub>
                          <m:r>
                            <a:rPr lang="en-US" sz="1600" i="1">
                              <a:effectLst/>
                              <a:latin typeface="Cambria Math" panose="02040503050406030204" pitchFamily="18" charset="0"/>
                              <a:ea typeface="Arial" panose="020B0604020202020204" pitchFamily="34" charset="0"/>
                              <a:cs typeface="Times New Roman" panose="02020603050405020304" pitchFamily="18" charset="0"/>
                            </a:rPr>
                            <m:t>+</m:t>
                          </m:r>
                          <m:r>
                            <a:rPr lang="en-US" sz="1600" i="1">
                              <a:effectLst/>
                              <a:latin typeface="Cambria Math" panose="02040503050406030204" pitchFamily="18" charset="0"/>
                              <a:ea typeface="Arial" panose="020B0604020202020204" pitchFamily="34" charset="0"/>
                              <a:cs typeface="Times New Roman" panose="02020603050405020304" pitchFamily="18" charset="0"/>
                            </a:rPr>
                            <m:t>𝑒𝑙𝑒𝑐𝑡𝑟𝑖𝑐𝑖𝑡</m:t>
                          </m:r>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1600" i="1">
                                  <a:effectLst/>
                                  <a:latin typeface="Cambria Math" panose="02040503050406030204" pitchFamily="18" charset="0"/>
                                  <a:ea typeface="Arial" panose="020B0604020202020204" pitchFamily="34" charset="0"/>
                                  <a:cs typeface="Times New Roman" panose="02020603050405020304" pitchFamily="18" charset="0"/>
                                </a:rPr>
                                <m:t>𝑦</m:t>
                              </m:r>
                            </m:e>
                            <m:sub>
                              <m:r>
                                <a:rPr lang="en-US" sz="1600" i="1">
                                  <a:effectLst/>
                                  <a:latin typeface="Cambria Math" panose="02040503050406030204" pitchFamily="18" charset="0"/>
                                  <a:ea typeface="Arial" panose="020B0604020202020204" pitchFamily="34" charset="0"/>
                                  <a:cs typeface="Times New Roman" panose="02020603050405020304" pitchFamily="18" charset="0"/>
                                </a:rPr>
                                <m:t>𝑇𝐸𝑆</m:t>
                              </m:r>
                            </m:sub>
                          </m:sSub>
                        </m:e>
                      </m:d>
                      <m:r>
                        <a:rPr lang="en-US" sz="1600" i="1">
                          <a:effectLst/>
                          <a:latin typeface="Cambria Math" panose="02040503050406030204" pitchFamily="18" charset="0"/>
                          <a:ea typeface="Arial" panose="020B0604020202020204" pitchFamily="34" charset="0"/>
                          <a:cs typeface="Times New Roman" panose="02020603050405020304" pitchFamily="18" charset="0"/>
                        </a:rPr>
                        <m:t>∗</m:t>
                      </m:r>
                      <m:r>
                        <a:rPr lang="en-US" sz="1600" i="1">
                          <a:effectLst/>
                          <a:latin typeface="Cambria Math" panose="02040503050406030204" pitchFamily="18" charset="0"/>
                          <a:ea typeface="Arial" panose="020B0604020202020204" pitchFamily="34" charset="0"/>
                          <a:cs typeface="Times New Roman" panose="02020603050405020304" pitchFamily="18" charset="0"/>
                        </a:rPr>
                        <m:t>𝑐𝑜𝑠</m:t>
                      </m:r>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1600" i="1">
                              <a:effectLst/>
                              <a:latin typeface="Cambria Math" panose="02040503050406030204" pitchFamily="18" charset="0"/>
                              <a:ea typeface="Arial" panose="020B0604020202020204" pitchFamily="34" charset="0"/>
                              <a:cs typeface="Times New Roman" panose="02020603050405020304" pitchFamily="18" charset="0"/>
                            </a:rPr>
                            <m:t>𝑡</m:t>
                          </m:r>
                        </m:e>
                        <m:sub>
                          <m:r>
                            <a:rPr lang="en-US" sz="1600" i="1">
                              <a:effectLst/>
                              <a:latin typeface="Cambria Math" panose="02040503050406030204" pitchFamily="18" charset="0"/>
                              <a:ea typeface="Arial" panose="020B0604020202020204" pitchFamily="34" charset="0"/>
                              <a:cs typeface="Times New Roman" panose="02020603050405020304" pitchFamily="18" charset="0"/>
                            </a:rPr>
                            <m:t>𝑒𝑙𝑒𝑐𝑡𝑟𝑖𝑐𝑖𝑡𝑦</m:t>
                          </m:r>
                        </m:sub>
                      </m:sSub>
                    </m:oMath>
                  </m:oMathPara>
                </a14:m>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pPr>
                  <a:lnSpc>
                    <a:spcPct val="250000"/>
                  </a:lnSpc>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𝐶𝑜𝑠𝑡</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𝑜𝑓</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𝐶𝑎𝑝𝑡𝑢𝑟</m:t>
                      </m:r>
                      <m:sSub>
                        <m:sSub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1800" i="1">
                              <a:effectLst/>
                              <a:latin typeface="Cambria Math" panose="02040503050406030204" pitchFamily="18" charset="0"/>
                              <a:ea typeface="Arial" panose="020B0604020202020204" pitchFamily="34" charset="0"/>
                              <a:cs typeface="Times New Roman" panose="02020603050405020304" pitchFamily="18" charset="0"/>
                            </a:rPr>
                            <m:t>𝑒</m:t>
                          </m:r>
                        </m:e>
                        <m:sub>
                          <m:r>
                            <a:rPr lang="en-US" sz="1800" i="1">
                              <a:effectLst/>
                              <a:latin typeface="Cambria Math" panose="02040503050406030204" pitchFamily="18" charset="0"/>
                              <a:ea typeface="Arial" panose="020B0604020202020204" pitchFamily="34" charset="0"/>
                              <a:cs typeface="Times New Roman" panose="02020603050405020304" pitchFamily="18" charset="0"/>
                            </a:rPr>
                            <m:t>𝑃𝑙𝑎𝑛𝑡</m:t>
                          </m:r>
                        </m:sub>
                      </m:sSub>
                      <m:r>
                        <a:rPr lang="en-US" sz="1800" i="1">
                          <a:effectLst/>
                          <a:latin typeface="Cambria Math" panose="02040503050406030204" pitchFamily="18" charset="0"/>
                          <a:ea typeface="Arial" panose="020B0604020202020204" pitchFamily="34" charset="0"/>
                          <a:cs typeface="Times New Roman" panose="02020603050405020304" pitchFamily="18" charset="0"/>
                        </a:rPr>
                        <m:t>=</m:t>
                      </m:r>
                      <m:f>
                        <m:f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fPr>
                        <m:num>
                          <m:r>
                            <a:rPr lang="en-US" sz="1800" i="1">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𝑃𝑙𝑎𝑛𝑡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𝐶𝑜𝑠𝑡𝑠</m:t>
                          </m:r>
                        </m:num>
                        <m:den>
                          <m:r>
                            <a:rPr lang="en-US" sz="1800" i="1">
                              <a:effectLst/>
                              <a:latin typeface="Cambria Math" panose="02040503050406030204" pitchFamily="18" charset="0"/>
                              <a:ea typeface="Arial" panose="020B0604020202020204" pitchFamily="34" charset="0"/>
                              <a:cs typeface="Times New Roman" panose="02020603050405020304" pitchFamily="18" charset="0"/>
                            </a:rPr>
                            <m:t>1</m:t>
                          </m:r>
                          <m:r>
                            <a:rPr lang="en-US" sz="1800" i="1">
                              <a:effectLst/>
                              <a:latin typeface="Cambria Math" panose="02040503050406030204" pitchFamily="18" charset="0"/>
                              <a:ea typeface="Arial" panose="020B0604020202020204" pitchFamily="34" charset="0"/>
                              <a:cs typeface="Times New Roman" panose="02020603050405020304" pitchFamily="18" charset="0"/>
                            </a:rPr>
                            <m:t>𝑀𝑡𝐶𝑂</m:t>
                          </m:r>
                          <m:r>
                            <a:rPr lang="en-US" sz="1800" i="1">
                              <a:effectLst/>
                              <a:latin typeface="Cambria Math" panose="02040503050406030204" pitchFamily="18" charset="0"/>
                              <a:ea typeface="Arial" panose="020B0604020202020204" pitchFamily="34" charset="0"/>
                              <a:cs typeface="Times New Roman" panose="02020603050405020304" pitchFamily="18" charset="0"/>
                            </a:rPr>
                            <m:t>2</m:t>
                          </m:r>
                        </m:den>
                      </m:f>
                    </m:oMath>
                  </m:oMathPara>
                </a14:m>
                <a:endParaRPr lang="en-US" sz="1600" dirty="0">
                  <a:effectLst/>
                  <a:latin typeface="Arial" panose="020B0604020202020204" pitchFamily="34" charset="0"/>
                  <a:ea typeface="Arial" panose="020B0604020202020204" pitchFamily="34" charset="0"/>
                </a:endParaRPr>
              </a:p>
              <a:p>
                <a:pPr marR="0">
                  <a:lnSpc>
                    <a:spcPct val="250000"/>
                  </a:lnSpc>
                  <a:spcBef>
                    <a:spcPts val="0"/>
                  </a:spcBef>
                  <a:spcAft>
                    <a:spcPts val="0"/>
                  </a:spcAft>
                </a:pPr>
                <a:endParaRPr lang="en-US" dirty="0">
                  <a:effectLst/>
                  <a:latin typeface="Arial" panose="020B0604020202020204" pitchFamily="34" charset="0"/>
                  <a:ea typeface="Arial" panose="020B0604020202020204" pitchFamily="34" charset="0"/>
                </a:endParaRPr>
              </a:p>
              <a:p>
                <a:pPr marR="0">
                  <a:lnSpc>
                    <a:spcPct val="250000"/>
                  </a:lnSpc>
                  <a:spcBef>
                    <a:spcPts val="0"/>
                  </a:spcBef>
                  <a:spcAft>
                    <a:spcPts val="0"/>
                  </a:spcAft>
                </a:pPr>
                <a:endParaRPr lang="en-US" i="1" dirty="0">
                  <a:effectLst/>
                  <a:latin typeface="Cambria Math" panose="02040503050406030204" pitchFamily="18" charset="0"/>
                  <a:ea typeface="Arial" panose="020B060402020202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FD61B8E4-2AD3-5162-946E-C452FBA02D1E}"/>
                  </a:ext>
                </a:extLst>
              </p:cNvPr>
              <p:cNvSpPr txBox="1">
                <a:spLocks noRot="1" noChangeAspect="1" noMove="1" noResize="1" noEditPoints="1" noAdjustHandles="1" noChangeArrowheads="1" noChangeShapeType="1" noTextEdit="1"/>
              </p:cNvSpPr>
              <p:nvPr/>
            </p:nvSpPr>
            <p:spPr>
              <a:xfrm>
                <a:off x="424915" y="1761075"/>
                <a:ext cx="11471124" cy="3335850"/>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5FDCF26C-BEBE-9265-CCB2-A7BD283D0B02}"/>
              </a:ext>
            </a:extLst>
          </p:cNvPr>
          <p:cNvCxnSpPr/>
          <p:nvPr/>
        </p:nvCxnSpPr>
        <p:spPr>
          <a:xfrm>
            <a:off x="662354" y="3830783"/>
            <a:ext cx="1099624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8635BA-B1F3-015A-DCB9-01EB7C7607DB}"/>
                  </a:ext>
                </a:extLst>
              </p:cNvPr>
              <p:cNvSpPr txBox="1"/>
              <p:nvPr/>
            </p:nvSpPr>
            <p:spPr>
              <a:xfrm>
                <a:off x="1172308" y="4336432"/>
                <a:ext cx="9976338" cy="2498120"/>
              </a:xfrm>
              <a:prstGeom prst="rect">
                <a:avLst/>
              </a:prstGeom>
              <a:noFill/>
            </p:spPr>
            <p:txBody>
              <a:bodyPr wrap="square" rtlCol="0">
                <a:spAutoFit/>
              </a:bodyPr>
              <a:lstStyle/>
              <a:p>
                <a:pPr marR="0">
                  <a:lnSpc>
                    <a:spcPct val="250000"/>
                  </a:lnSpc>
                  <a:spcBef>
                    <a:spcPts val="0"/>
                  </a:spcBef>
                  <a:spcAft>
                    <a:spcPts val="0"/>
                  </a:spcAft>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Arial" panose="020B0604020202020204" pitchFamily="34" charset="0"/>
                          <a:cs typeface="Times New Roman" panose="02020603050405020304" pitchFamily="18" charset="0"/>
                        </a:rPr>
                        <m:t>𝐸𝑓𝑓𝑒𝑐𝑡𝑖𝑣𝑒</m:t>
                      </m:r>
                      <m:r>
                        <a:rPr lang="en-US" i="1">
                          <a:effectLst/>
                          <a:latin typeface="Cambria Math" panose="02040503050406030204" pitchFamily="18" charset="0"/>
                          <a:ea typeface="Arial" panose="020B0604020202020204" pitchFamily="34" charset="0"/>
                          <a:cs typeface="Times New Roman" panose="02020603050405020304" pitchFamily="18" charset="0"/>
                        </a:rPr>
                        <m:t> </m:t>
                      </m:r>
                      <m:r>
                        <a:rPr lang="en-US" b="0" i="1" smtClean="0">
                          <a:effectLst/>
                          <a:latin typeface="Cambria Math" panose="02040503050406030204" pitchFamily="18" charset="0"/>
                          <a:ea typeface="Arial" panose="020B0604020202020204" pitchFamily="34" charset="0"/>
                          <a:cs typeface="Times New Roman" panose="02020603050405020304" pitchFamily="18" charset="0"/>
                        </a:rPr>
                        <m:t>𝑆𝑦𝑠𝑡𝑒𝑚</m:t>
                      </m:r>
                      <m:r>
                        <a:rPr lang="en-US" b="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b="0" i="1" smtClean="0">
                          <a:effectLst/>
                          <a:latin typeface="Cambria Math" panose="02040503050406030204" pitchFamily="18" charset="0"/>
                          <a:ea typeface="Arial" panose="020B0604020202020204" pitchFamily="34" charset="0"/>
                          <a:cs typeface="Times New Roman" panose="02020603050405020304" pitchFamily="18" charset="0"/>
                        </a:rPr>
                        <m:t>𝐿𝑒𝑣𝑒𝑙</m:t>
                      </m:r>
                      <m:r>
                        <a:rPr lang="en-US" b="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i="1">
                          <a:effectLst/>
                          <a:latin typeface="Cambria Math" panose="02040503050406030204" pitchFamily="18" charset="0"/>
                          <a:ea typeface="Arial" panose="020B0604020202020204" pitchFamily="34" charset="0"/>
                          <a:cs typeface="Times New Roman" panose="02020603050405020304" pitchFamily="18" charset="0"/>
                        </a:rPr>
                        <m:t>𝐶𝑂</m:t>
                      </m:r>
                      <m:r>
                        <a:rPr lang="en-US" i="1">
                          <a:effectLst/>
                          <a:latin typeface="Cambria Math" panose="02040503050406030204" pitchFamily="18" charset="0"/>
                          <a:ea typeface="Arial" panose="020B0604020202020204" pitchFamily="34" charset="0"/>
                          <a:cs typeface="Times New Roman" panose="02020603050405020304" pitchFamily="18" charset="0"/>
                        </a:rPr>
                        <m:t>2 </m:t>
                      </m:r>
                      <m:r>
                        <a:rPr lang="en-US" i="1">
                          <a:effectLst/>
                          <a:latin typeface="Cambria Math" panose="02040503050406030204" pitchFamily="18" charset="0"/>
                          <a:ea typeface="Arial" panose="020B0604020202020204" pitchFamily="34" charset="0"/>
                          <a:cs typeface="Times New Roman" panose="02020603050405020304" pitchFamily="18" charset="0"/>
                        </a:rPr>
                        <m:t>𝑅𝑒𝑚𝑜𝑣𝑎𝑙</m:t>
                      </m:r>
                      <m:r>
                        <a:rPr lang="en-US"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b="0" i="1" smtClean="0">
                          <a:effectLst/>
                          <a:latin typeface="Cambria Math" panose="02040503050406030204" pitchFamily="18" charset="0"/>
                          <a:ea typeface="Arial" panose="020B0604020202020204" pitchFamily="34" charset="0"/>
                          <a:cs typeface="Times New Roman" panose="02020603050405020304" pitchFamily="18" charset="0"/>
                        </a:rPr>
                        <m:t>𝐸𝑚𝑖𝑠𝑠𝑖𝑜𝑛</m:t>
                      </m:r>
                      <m:sSub>
                        <m:sSubPr>
                          <m:ctrlPr>
                            <a:rPr lang="en-US" b="0" i="1" smtClean="0">
                              <a:effectLst/>
                              <a:latin typeface="Cambria Math" panose="02040503050406030204" pitchFamily="18" charset="0"/>
                              <a:ea typeface="Arial" panose="020B0604020202020204" pitchFamily="34" charset="0"/>
                              <a:cs typeface="Times New Roman" panose="02020603050405020304" pitchFamily="18" charset="0"/>
                            </a:rPr>
                          </m:ctrlPr>
                        </m:sSubPr>
                        <m:e>
                          <m:r>
                            <a:rPr lang="en-US" b="0" i="1" smtClean="0">
                              <a:effectLst/>
                              <a:latin typeface="Cambria Math" panose="02040503050406030204" pitchFamily="18" charset="0"/>
                              <a:ea typeface="Arial" panose="020B0604020202020204" pitchFamily="34" charset="0"/>
                              <a:cs typeface="Times New Roman" panose="02020603050405020304" pitchFamily="18" charset="0"/>
                            </a:rPr>
                            <m:t>𝑠</m:t>
                          </m:r>
                        </m:e>
                        <m:sub>
                          <m:r>
                            <a:rPr lang="en-US" b="0" i="1" smtClean="0">
                              <a:effectLst/>
                              <a:latin typeface="Cambria Math" panose="02040503050406030204" pitchFamily="18" charset="0"/>
                              <a:ea typeface="Arial" panose="020B0604020202020204" pitchFamily="34" charset="0"/>
                              <a:cs typeface="Times New Roman" panose="02020603050405020304" pitchFamily="18" charset="0"/>
                            </a:rPr>
                            <m:t>𝑁𝑜</m:t>
                          </m:r>
                          <m:r>
                            <a:rPr lang="en-US" b="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b="0" i="1" smtClean="0">
                              <a:effectLst/>
                              <a:latin typeface="Cambria Math" panose="02040503050406030204" pitchFamily="18" charset="0"/>
                              <a:ea typeface="Arial" panose="020B0604020202020204" pitchFamily="34" charset="0"/>
                              <a:cs typeface="Times New Roman" panose="02020603050405020304" pitchFamily="18" charset="0"/>
                            </a:rPr>
                            <m:t>𝐷𝐴𝐶</m:t>
                          </m:r>
                        </m:sub>
                      </m:sSub>
                      <m:r>
                        <a:rPr lang="en-US"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b="0" i="1" smtClean="0">
                          <a:effectLst/>
                          <a:latin typeface="Cambria Math" panose="02040503050406030204" pitchFamily="18" charset="0"/>
                          <a:ea typeface="Arial" panose="020B0604020202020204" pitchFamily="34" charset="0"/>
                          <a:cs typeface="Times New Roman" panose="02020603050405020304" pitchFamily="18" charset="0"/>
                        </a:rPr>
                        <m:t>𝐸𝑚𝑖𝑠𝑠𝑖𝑜𝑛</m:t>
                      </m:r>
                      <m:sSub>
                        <m:sSubPr>
                          <m:ctrlPr>
                            <a:rPr lang="en-US" b="0" i="1" smtClean="0">
                              <a:effectLst/>
                              <a:latin typeface="Cambria Math" panose="02040503050406030204" pitchFamily="18" charset="0"/>
                              <a:ea typeface="Arial" panose="020B0604020202020204" pitchFamily="34" charset="0"/>
                              <a:cs typeface="Times New Roman" panose="02020603050405020304" pitchFamily="18" charset="0"/>
                            </a:rPr>
                          </m:ctrlPr>
                        </m:sSubPr>
                        <m:e>
                          <m:r>
                            <a:rPr lang="en-US" b="0" i="1" smtClean="0">
                              <a:effectLst/>
                              <a:latin typeface="Cambria Math" panose="02040503050406030204" pitchFamily="18" charset="0"/>
                              <a:ea typeface="Arial" panose="020B0604020202020204" pitchFamily="34" charset="0"/>
                              <a:cs typeface="Times New Roman" panose="02020603050405020304" pitchFamily="18" charset="0"/>
                            </a:rPr>
                            <m:t>𝑠</m:t>
                          </m:r>
                        </m:e>
                        <m:sub>
                          <m:r>
                            <a:rPr lang="en-US" b="0" i="1" smtClean="0">
                              <a:effectLst/>
                              <a:latin typeface="Cambria Math" panose="02040503050406030204" pitchFamily="18" charset="0"/>
                              <a:ea typeface="Arial" panose="020B0604020202020204" pitchFamily="34" charset="0"/>
                              <a:cs typeface="Times New Roman" panose="02020603050405020304" pitchFamily="18" charset="0"/>
                            </a:rPr>
                            <m:t>𝐷𝐴𝐶</m:t>
                          </m:r>
                        </m:sub>
                      </m:sSub>
                    </m:oMath>
                  </m:oMathPara>
                </a14:m>
                <a:endParaRPr lang="en-US" dirty="0">
                  <a:effectLst/>
                  <a:latin typeface="Arial" panose="020B0604020202020204" pitchFamily="34" charset="0"/>
                  <a:ea typeface="Arial" panose="020B0604020202020204" pitchFamily="34" charset="0"/>
                </a:endParaRPr>
              </a:p>
              <a:p>
                <a:pPr marR="0">
                  <a:lnSpc>
                    <a:spcPct val="25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Arial" panose="020B0604020202020204" pitchFamily="34" charset="0"/>
                          <a:cs typeface="Times New Roman" panose="02020603050405020304" pitchFamily="18" charset="0"/>
                        </a:rPr>
                        <m:t>𝐶𝑜𝑠𝑡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𝑜𝑓</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𝐶𝑎𝑝𝑡𝑢𝑟</m:t>
                      </m:r>
                      <m:sSub>
                        <m:sSub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1800" i="1">
                              <a:effectLst/>
                              <a:latin typeface="Cambria Math" panose="02040503050406030204" pitchFamily="18" charset="0"/>
                              <a:ea typeface="Arial" panose="020B0604020202020204" pitchFamily="34" charset="0"/>
                              <a:cs typeface="Times New Roman" panose="02020603050405020304" pitchFamily="18" charset="0"/>
                            </a:rPr>
                            <m:t>𝑒</m:t>
                          </m:r>
                        </m:e>
                        <m:sub>
                          <m:r>
                            <a:rPr lang="en-US" sz="1800" i="1">
                              <a:effectLst/>
                              <a:latin typeface="Cambria Math" panose="02040503050406030204" pitchFamily="18" charset="0"/>
                              <a:ea typeface="Arial" panose="020B0604020202020204" pitchFamily="34" charset="0"/>
                              <a:cs typeface="Times New Roman" panose="02020603050405020304" pitchFamily="18" charset="0"/>
                            </a:rPr>
                            <m:t>𝑆𝑦𝑠𝑡𝑒𝑚</m:t>
                          </m:r>
                        </m:sub>
                      </m:sSub>
                      <m:r>
                        <a:rPr lang="en-US" sz="1800" i="1">
                          <a:effectLst/>
                          <a:latin typeface="Cambria Math" panose="02040503050406030204" pitchFamily="18" charset="0"/>
                          <a:ea typeface="Arial" panose="020B0604020202020204" pitchFamily="34" charset="0"/>
                          <a:cs typeface="Times New Roman" panose="02020603050405020304" pitchFamily="18" charset="0"/>
                        </a:rPr>
                        <m:t>=</m:t>
                      </m:r>
                      <m:f>
                        <m:f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fPr>
                        <m:num>
                          <m:r>
                            <a:rPr lang="en-US" sz="1800" i="1">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𝑃𝑙𝑎𝑛𝑡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𝐶𝑜𝑠𝑡𝑠</m:t>
                          </m:r>
                        </m:num>
                        <m:den>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𝐸𝑓𝑓𝑒𝑐𝑡𝑖𝑣𝑒</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𝐶𝑂</m:t>
                          </m:r>
                          <m:r>
                            <a:rPr lang="en-US" sz="1800" i="1">
                              <a:effectLst/>
                              <a:latin typeface="Cambria Math" panose="02040503050406030204" pitchFamily="18" charset="0"/>
                              <a:ea typeface="Arial" panose="020B0604020202020204" pitchFamily="34" charset="0"/>
                              <a:cs typeface="Times New Roman" panose="02020603050405020304" pitchFamily="18" charset="0"/>
                            </a:rPr>
                            <m:t>2 </m:t>
                          </m:r>
                          <m:r>
                            <a:rPr lang="en-US" sz="1800" i="1">
                              <a:effectLst/>
                              <a:latin typeface="Cambria Math" panose="02040503050406030204" pitchFamily="18" charset="0"/>
                              <a:ea typeface="Arial" panose="020B0604020202020204" pitchFamily="34" charset="0"/>
                              <a:cs typeface="Times New Roman" panose="02020603050405020304" pitchFamily="18" charset="0"/>
                            </a:rPr>
                            <m:t>𝑅𝑒𝑚𝑜𝑣𝑎𝑙</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den>
                      </m:f>
                    </m:oMath>
                  </m:oMathPara>
                </a14:m>
                <a:endParaRPr lang="en-US" sz="1600" dirty="0">
                  <a:effectLst/>
                  <a:latin typeface="Arial" panose="020B0604020202020204" pitchFamily="34" charset="0"/>
                  <a:ea typeface="Arial" panose="020B0604020202020204" pitchFamily="34" charset="0"/>
                </a:endParaRPr>
              </a:p>
              <a:p>
                <a:endParaRPr lang="en-US" dirty="0"/>
              </a:p>
            </p:txBody>
          </p:sp>
        </mc:Choice>
        <mc:Fallback xmlns="">
          <p:sp>
            <p:nvSpPr>
              <p:cNvPr id="9" name="TextBox 8">
                <a:extLst>
                  <a:ext uri="{FF2B5EF4-FFF2-40B4-BE49-F238E27FC236}">
                    <a16:creationId xmlns:a16="http://schemas.microsoft.com/office/drawing/2014/main" id="{838635BA-B1F3-015A-DCB9-01EB7C7607DB}"/>
                  </a:ext>
                </a:extLst>
              </p:cNvPr>
              <p:cNvSpPr txBox="1">
                <a:spLocks noRot="1" noChangeAspect="1" noMove="1" noResize="1" noEditPoints="1" noAdjustHandles="1" noChangeArrowheads="1" noChangeShapeType="1" noTextEdit="1"/>
              </p:cNvSpPr>
              <p:nvPr/>
            </p:nvSpPr>
            <p:spPr>
              <a:xfrm>
                <a:off x="1172308" y="4336432"/>
                <a:ext cx="9976338" cy="249812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F06DDCE-7079-9A52-C573-2DFF6D6511B1}"/>
              </a:ext>
            </a:extLst>
          </p:cNvPr>
          <p:cNvSpPr txBox="1"/>
          <p:nvPr/>
        </p:nvSpPr>
        <p:spPr>
          <a:xfrm>
            <a:off x="662354" y="1415993"/>
            <a:ext cx="4331677" cy="461665"/>
          </a:xfrm>
          <a:prstGeom prst="rect">
            <a:avLst/>
          </a:prstGeom>
          <a:noFill/>
        </p:spPr>
        <p:txBody>
          <a:bodyPr wrap="square" rtlCol="0">
            <a:spAutoFit/>
          </a:bodyPr>
          <a:lstStyle/>
          <a:p>
            <a:r>
              <a:rPr lang="en-US" sz="2400" b="1" dirty="0">
                <a:latin typeface="Sans Serif Collection" panose="020B0502040504020204" pitchFamily="34" charset="0"/>
                <a:ea typeface="Sans Serif Collection" panose="020B0502040504020204" pitchFamily="34" charset="0"/>
                <a:cs typeface="Sans Serif Collection" panose="020B0502040504020204" pitchFamily="34" charset="0"/>
              </a:rPr>
              <a:t>Plant Level:</a:t>
            </a:r>
          </a:p>
        </p:txBody>
      </p:sp>
      <p:sp>
        <p:nvSpPr>
          <p:cNvPr id="11" name="TextBox 10">
            <a:extLst>
              <a:ext uri="{FF2B5EF4-FFF2-40B4-BE49-F238E27FC236}">
                <a16:creationId xmlns:a16="http://schemas.microsoft.com/office/drawing/2014/main" id="{EB670C51-24B7-FBC7-122F-A64479E60ACB}"/>
              </a:ext>
            </a:extLst>
          </p:cNvPr>
          <p:cNvSpPr txBox="1"/>
          <p:nvPr/>
        </p:nvSpPr>
        <p:spPr>
          <a:xfrm>
            <a:off x="662354" y="4110200"/>
            <a:ext cx="4331677" cy="461665"/>
          </a:xfrm>
          <a:prstGeom prst="rect">
            <a:avLst/>
          </a:prstGeom>
          <a:noFill/>
        </p:spPr>
        <p:txBody>
          <a:bodyPr wrap="square" rtlCol="0">
            <a:spAutoFit/>
          </a:bodyPr>
          <a:lstStyle/>
          <a:p>
            <a:r>
              <a:rPr lang="en-US" sz="2400" b="1" dirty="0">
                <a:latin typeface="Sans Serif Collection" panose="020B0502040504020204" pitchFamily="34" charset="0"/>
                <a:ea typeface="Sans Serif Collection" panose="020B0502040504020204" pitchFamily="34" charset="0"/>
                <a:cs typeface="Sans Serif Collection" panose="020B0502040504020204" pitchFamily="34" charset="0"/>
              </a:rPr>
              <a:t>System Level:</a:t>
            </a:r>
          </a:p>
        </p:txBody>
      </p:sp>
    </p:spTree>
    <p:extLst>
      <p:ext uri="{BB962C8B-B14F-4D97-AF65-F5344CB8AC3E}">
        <p14:creationId xmlns:p14="http://schemas.microsoft.com/office/powerpoint/2010/main" val="3241049563"/>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4" name="Rectangle 3">
            <a:extLst>
              <a:ext uri="{FF2B5EF4-FFF2-40B4-BE49-F238E27FC236}">
                <a16:creationId xmlns:a16="http://schemas.microsoft.com/office/drawing/2014/main" id="{8DCEC96D-E3C9-0EF4-0117-424B68719FC6}"/>
              </a:ext>
            </a:extLst>
          </p:cNvPr>
          <p:cNvSpPr/>
          <p:nvPr/>
        </p:nvSpPr>
        <p:spPr>
          <a:xfrm>
            <a:off x="-1" y="0"/>
            <a:ext cx="3169921" cy="6858000"/>
          </a:xfrm>
          <a:prstGeom prst="rect">
            <a:avLst/>
          </a:prstGeom>
          <a:solidFill>
            <a:srgbClr val="EE6D0B">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0000"/>
              </a:buClr>
              <a:defRPr/>
            </a:pPr>
            <a:endParaRPr lang="en-US" sz="1400" dirty="0">
              <a:effectLst/>
              <a:latin typeface="Times New Roman" panose="02020603050405020304" pitchFamily="18" charset="0"/>
              <a:ea typeface="Arial" panose="020B0604020202020204" pitchFamily="34" charset="0"/>
            </a:endParaRPr>
          </a:p>
          <a:p>
            <a:pPr>
              <a:buClr>
                <a:srgbClr val="000000"/>
              </a:buClr>
              <a:defRPr/>
            </a:pPr>
            <a:endParaRPr lang="en-US" sz="1400" dirty="0">
              <a:latin typeface="Times New Roman" panose="02020603050405020304" pitchFamily="18" charset="0"/>
              <a:ea typeface="Arial" panose="020B0604020202020204" pitchFamily="34" charset="0"/>
            </a:endParaRPr>
          </a:p>
          <a:p>
            <a:pPr>
              <a:buClr>
                <a:srgbClr val="000000"/>
              </a:buClr>
              <a:defRPr/>
            </a:pPr>
            <a:endParaRPr lang="en-US" sz="1400" dirty="0">
              <a:effectLst/>
              <a:latin typeface="Times New Roman" panose="02020603050405020304" pitchFamily="18" charset="0"/>
              <a:ea typeface="Arial" panose="020B0604020202020204" pitchFamily="34" charset="0"/>
            </a:endParaRPr>
          </a:p>
          <a:p>
            <a:pPr>
              <a:buClr>
                <a:srgbClr val="000000"/>
              </a:buClr>
              <a:defRPr/>
            </a:pPr>
            <a:endParaRPr lang="en-US" sz="1400" dirty="0">
              <a:latin typeface="Times New Roman" panose="02020603050405020304" pitchFamily="18" charset="0"/>
              <a:ea typeface="Arial" panose="020B0604020202020204" pitchFamily="34" charset="0"/>
            </a:endParaRPr>
          </a:p>
          <a:p>
            <a:pPr>
              <a:buClr>
                <a:srgbClr val="000000"/>
              </a:buClr>
              <a:defRPr/>
            </a:pPr>
            <a:endParaRPr lang="en-US" sz="1400" dirty="0">
              <a:effectLst/>
              <a:latin typeface="Times New Roman" panose="02020603050405020304" pitchFamily="18" charset="0"/>
              <a:ea typeface="Arial" panose="020B0604020202020204" pitchFamily="34" charset="0"/>
            </a:endParaRPr>
          </a:p>
          <a:p>
            <a:pPr>
              <a:buClr>
                <a:srgbClr val="000000"/>
              </a:buClr>
              <a:defRPr/>
            </a:pPr>
            <a:endParaRPr lang="en-US" sz="1400" dirty="0">
              <a:latin typeface="Times New Roman" panose="02020603050405020304" pitchFamily="18" charset="0"/>
              <a:ea typeface="Arial" panose="020B0604020202020204" pitchFamily="34" charset="0"/>
            </a:endParaRPr>
          </a:p>
          <a:p>
            <a:pPr>
              <a:buClr>
                <a:srgbClr val="000000"/>
              </a:buClr>
              <a:defRPr/>
            </a:pPr>
            <a:endParaRPr lang="en-US" sz="2000" dirty="0">
              <a:solidFill>
                <a:srgbClr val="3A3A3A"/>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r>
              <a:rPr lang="en-US" sz="2000" dirty="0">
                <a:solidFill>
                  <a:srgbClr val="3A3A3A"/>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From a plant cost of capture perspective, TES  configurations are significantly outcompeted by heat pump </a:t>
            </a:r>
            <a:r>
              <a:rPr lang="en-US" sz="2000" dirty="0">
                <a:solidFill>
                  <a:srgbClr val="3A3A3A"/>
                </a:solidFill>
                <a:latin typeface="Sans Serif Collection" panose="020B0502040504020204" pitchFamily="34" charset="0"/>
                <a:ea typeface="Sans Serif Collection" panose="020B0502040504020204" pitchFamily="34" charset="0"/>
                <a:cs typeface="Sans Serif Collection" panose="020B0502040504020204" pitchFamily="34" charset="0"/>
              </a:rPr>
              <a:t>configurations due to high fixed costs</a:t>
            </a:r>
            <a:r>
              <a:rPr lang="en-US" sz="2000" dirty="0">
                <a:solidFill>
                  <a:srgbClr val="3A3A3A"/>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p:txBody>
      </p:sp>
      <p:sp>
        <p:nvSpPr>
          <p:cNvPr id="159" name="Google Shape;159;g13d271a8fff_0_23"/>
          <p:cNvSpPr txBox="1">
            <a:spLocks noGrp="1"/>
          </p:cNvSpPr>
          <p:nvPr>
            <p:ph type="sldNum" idx="12"/>
          </p:nvPr>
        </p:nvSpPr>
        <p:spPr>
          <a:xfrm>
            <a:off x="902208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2000" b="0" i="0" u="none" strike="noStrike" kern="0" cap="none" spc="0" normalizeH="0" baseline="0" noProof="0" dirty="0">
              <a:ln>
                <a:noFill/>
              </a:ln>
              <a:solidFill>
                <a:srgbClr val="EE6D0B"/>
              </a:solidFill>
              <a:effectLst/>
              <a:uLnTx/>
              <a:uFillTx/>
              <a:latin typeface="Libre Franklin Medium"/>
              <a:sym typeface="Libre Franklin Medium"/>
            </a:endParaRPr>
          </a:p>
        </p:txBody>
      </p:sp>
      <p:sp>
        <p:nvSpPr>
          <p:cNvPr id="158" name="Google Shape;158;g13d271a8fff_0_23"/>
          <p:cNvSpPr txBox="1">
            <a:spLocks noGrp="1"/>
          </p:cNvSpPr>
          <p:nvPr>
            <p:ph type="title"/>
          </p:nvPr>
        </p:nvSpPr>
        <p:spPr>
          <a:xfrm>
            <a:off x="-1" y="87086"/>
            <a:ext cx="3169920" cy="2877825"/>
          </a:xfrm>
          <a:prstGeom prst="rect">
            <a:avLst/>
          </a:prstGeom>
          <a:solidFill>
            <a:schemeClr val="tx2">
              <a:lumMod val="25000"/>
            </a:schemeClr>
          </a:solidFill>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2400" dirty="0"/>
              <a:t>Key finding </a:t>
            </a:r>
            <a:r>
              <a:rPr lang="en-US" sz="24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1</a:t>
            </a:r>
            <a:r>
              <a:rPr lang="en-US" sz="2400" dirty="0"/>
              <a:t>: Plant level cost of capture with TES is $50/tCO2 higher</a:t>
            </a:r>
            <a:endParaRPr sz="2400" dirty="0"/>
          </a:p>
        </p:txBody>
      </p:sp>
      <p:graphicFrame>
        <p:nvGraphicFramePr>
          <p:cNvPr id="2" name="Chart 1">
            <a:extLst>
              <a:ext uri="{FF2B5EF4-FFF2-40B4-BE49-F238E27FC236}">
                <a16:creationId xmlns:a16="http://schemas.microsoft.com/office/drawing/2014/main" id="{B41BC696-484D-4843-BE85-1B0D1345D8F7}"/>
              </a:ext>
            </a:extLst>
          </p:cNvPr>
          <p:cNvGraphicFramePr/>
          <p:nvPr>
            <p:extLst>
              <p:ext uri="{D42A27DB-BD31-4B8C-83A1-F6EECF244321}">
                <p14:modId xmlns:p14="http://schemas.microsoft.com/office/powerpoint/2010/main" val="1169811828"/>
              </p:ext>
            </p:extLst>
          </p:nvPr>
        </p:nvGraphicFramePr>
        <p:xfrm>
          <a:off x="4202702" y="445476"/>
          <a:ext cx="7562578" cy="4803351"/>
        </p:xfrm>
        <a:graphic>
          <a:graphicData uri="http://schemas.openxmlformats.org/drawingml/2006/chart">
            <c:chart xmlns:c="http://schemas.openxmlformats.org/drawingml/2006/chart" xmlns:r="http://schemas.openxmlformats.org/officeDocument/2006/relationships" r:id="rId3"/>
          </a:graphicData>
        </a:graphic>
      </p:graphicFrame>
      <p:sp>
        <p:nvSpPr>
          <p:cNvPr id="3" name="Google Shape;160;g13d271a8fff_0_23">
            <a:extLst>
              <a:ext uri="{FF2B5EF4-FFF2-40B4-BE49-F238E27FC236}">
                <a16:creationId xmlns:a16="http://schemas.microsoft.com/office/drawing/2014/main" id="{504436BC-A8C8-C12A-542B-3D5D20C89C61}"/>
              </a:ext>
            </a:extLst>
          </p:cNvPr>
          <p:cNvSpPr txBox="1"/>
          <p:nvPr/>
        </p:nvSpPr>
        <p:spPr>
          <a:xfrm>
            <a:off x="4064242" y="5433051"/>
            <a:ext cx="7842310" cy="830966"/>
          </a:xfrm>
          <a:prstGeom prst="rect">
            <a:avLst/>
          </a:prstGeom>
          <a:noFill/>
          <a:ln>
            <a:noFill/>
          </a:ln>
        </p:spPr>
        <p:txBody>
          <a:bodyPr spcFirstLastPara="1" wrap="square" lIns="91425" tIns="91425" rIns="91425" bIns="91425" anchor="t" anchorCtr="0">
            <a:spAutoFit/>
          </a:bodyPr>
          <a:lstStyle/>
          <a:p>
            <a:pPr algn="just">
              <a:buClr>
                <a:srgbClr val="000000"/>
              </a:buClr>
              <a:defRPr/>
            </a:pPr>
            <a:r>
              <a:rPr kumimoji="0" lang="en-US" sz="1400" b="1" i="0" u="none" strike="noStrike" kern="0" cap="none" spc="0" normalizeH="0" baseline="0" noProof="0" dirty="0">
                <a:ln>
                  <a:noFill/>
                </a:ln>
                <a:solidFill>
                  <a:srgbClr val="3A3A3A"/>
                </a:solidFill>
                <a:effectLst/>
                <a:uLnTx/>
                <a:uFillTx/>
                <a:latin typeface="Libre Franklin" pitchFamily="2" charset="0"/>
                <a:ea typeface="Libre Franklin"/>
                <a:cs typeface="Libre Franklin"/>
                <a:sym typeface="Libre Franklin"/>
              </a:rPr>
              <a:t>Figure </a:t>
            </a:r>
            <a:r>
              <a:rPr lang="en-US" sz="1400" b="1" kern="0" dirty="0">
                <a:solidFill>
                  <a:srgbClr val="3A3A3A"/>
                </a:solidFill>
                <a:latin typeface="Libre Franklin" pitchFamily="2" charset="0"/>
                <a:ea typeface="Libre Franklin"/>
                <a:cs typeface="Libre Franklin"/>
                <a:sym typeface="Libre Franklin"/>
              </a:rPr>
              <a:t>1: </a:t>
            </a:r>
            <a:r>
              <a:rPr lang="en-US" sz="1400" b="1" dirty="0">
                <a:solidFill>
                  <a:srgbClr val="3A3A3A"/>
                </a:solidFill>
                <a:effectLst/>
                <a:latin typeface="Libre Franklin" pitchFamily="2" charset="0"/>
                <a:ea typeface="Arial" panose="020B0604020202020204" pitchFamily="34" charset="0"/>
              </a:rPr>
              <a:t>TES and turbine fixed costs each increase the plant level cost of capture by about $50/tCO2. Additionally, because the TES has a lower efficiency in generating heat than the heat pump, the cost of heat produced by the TES system is also more expensive</a:t>
            </a:r>
            <a:r>
              <a:rPr lang="en-US" sz="1400" b="1" kern="0" dirty="0">
                <a:solidFill>
                  <a:srgbClr val="3A3A3A"/>
                </a:solidFill>
                <a:latin typeface="Libre Franklin" pitchFamily="2" charset="0"/>
                <a:ea typeface="Libre Franklin"/>
                <a:cs typeface="Libre Franklin"/>
                <a:sym typeface="Libre Franklin"/>
              </a:rPr>
              <a:t>.</a:t>
            </a:r>
            <a:endParaRPr kumimoji="0" sz="1400" b="1" i="0" u="none" strike="noStrike" kern="0" cap="none" spc="0" normalizeH="0" baseline="0" noProof="0" dirty="0">
              <a:ln>
                <a:noFill/>
              </a:ln>
              <a:solidFill>
                <a:srgbClr val="3A3A3A"/>
              </a:solidFill>
              <a:effectLst/>
              <a:uLnTx/>
              <a:uFillTx/>
              <a:latin typeface="Libre Franklin" pitchFamily="2" charset="0"/>
              <a:ea typeface="Libre Franklin"/>
              <a:cs typeface="Libre Franklin"/>
              <a:sym typeface="Libre Franklin"/>
            </a:endParaRPr>
          </a:p>
        </p:txBody>
      </p:sp>
    </p:spTree>
    <p:extLst>
      <p:ext uri="{BB962C8B-B14F-4D97-AF65-F5344CB8AC3E}">
        <p14:creationId xmlns:p14="http://schemas.microsoft.com/office/powerpoint/2010/main" val="849595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g13d271a8fff_0_23"/>
          <p:cNvSpPr txBox="1">
            <a:spLocks noGrp="1"/>
          </p:cNvSpPr>
          <p:nvPr>
            <p:ph type="sldNum" idx="12"/>
          </p:nvPr>
        </p:nvSpPr>
        <p:spPr>
          <a:xfrm>
            <a:off x="902208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a:ln>
                  <a:noFill/>
                </a:ln>
                <a:solidFill>
                  <a:schemeClr val="bg1"/>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2000" b="0" i="0" u="none" strike="noStrike" kern="0" cap="none" spc="0" normalizeH="0" baseline="0" noProof="0" dirty="0">
              <a:ln>
                <a:noFill/>
              </a:ln>
              <a:solidFill>
                <a:schemeClr val="bg1"/>
              </a:solidFill>
              <a:effectLst/>
              <a:uLnTx/>
              <a:uFillTx/>
              <a:latin typeface="Libre Franklin Medium"/>
              <a:sym typeface="Libre Franklin Medium"/>
            </a:endParaRPr>
          </a:p>
        </p:txBody>
      </p:sp>
      <p:sp>
        <p:nvSpPr>
          <p:cNvPr id="160" name="Google Shape;160;g13d271a8fff_0_23"/>
          <p:cNvSpPr txBox="1"/>
          <p:nvPr/>
        </p:nvSpPr>
        <p:spPr>
          <a:xfrm>
            <a:off x="3583652" y="5617717"/>
            <a:ext cx="8121839" cy="830966"/>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Libre Franklin"/>
                <a:ea typeface="Libre Franklin"/>
                <a:cs typeface="Libre Franklin"/>
                <a:sym typeface="Libre Franklin"/>
              </a:rPr>
              <a:t>Figure 2</a:t>
            </a:r>
            <a:r>
              <a:rPr lang="en-US" sz="1400" b="1" kern="0" dirty="0">
                <a:solidFill>
                  <a:srgbClr val="000000"/>
                </a:solidFill>
                <a:latin typeface="Libre Franklin"/>
                <a:ea typeface="Libre Franklin"/>
                <a:cs typeface="Libre Franklin"/>
                <a:sym typeface="Libre Franklin"/>
              </a:rPr>
              <a:t>: CO2 removal costs increased at the system level when procuring heat via a heat pump because of the associated operational emissions. In plants using TES, the system level removal costs decreased due to extra emissions reductions beyond the plant’s operation.</a:t>
            </a:r>
            <a:endParaRPr kumimoji="0" sz="1400" b="0" i="0" u="none" strike="noStrike" kern="0" cap="none" spc="0" normalizeH="0" baseline="0" noProof="0" dirty="0">
              <a:ln>
                <a:noFill/>
              </a:ln>
              <a:solidFill>
                <a:srgbClr val="000000"/>
              </a:solidFill>
              <a:effectLst/>
              <a:uLnTx/>
              <a:uFillTx/>
              <a:latin typeface="Libre Franklin"/>
              <a:ea typeface="Libre Franklin"/>
              <a:cs typeface="Libre Franklin"/>
              <a:sym typeface="Libre Franklin"/>
            </a:endParaRPr>
          </a:p>
        </p:txBody>
      </p:sp>
      <p:graphicFrame>
        <p:nvGraphicFramePr>
          <p:cNvPr id="4" name="Chart 3">
            <a:extLst>
              <a:ext uri="{FF2B5EF4-FFF2-40B4-BE49-F238E27FC236}">
                <a16:creationId xmlns:a16="http://schemas.microsoft.com/office/drawing/2014/main" id="{97AC2AEA-E46E-4963-B197-77145EBF906E}"/>
              </a:ext>
            </a:extLst>
          </p:cNvPr>
          <p:cNvGraphicFramePr/>
          <p:nvPr>
            <p:extLst>
              <p:ext uri="{D42A27DB-BD31-4B8C-83A1-F6EECF244321}">
                <p14:modId xmlns:p14="http://schemas.microsoft.com/office/powerpoint/2010/main" val="3383124003"/>
              </p:ext>
            </p:extLst>
          </p:nvPr>
        </p:nvGraphicFramePr>
        <p:xfrm>
          <a:off x="3106617" y="703345"/>
          <a:ext cx="9243645" cy="491437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828ED45C-081F-D252-1FDF-A13343A9D366}"/>
              </a:ext>
            </a:extLst>
          </p:cNvPr>
          <p:cNvSpPr/>
          <p:nvPr/>
        </p:nvSpPr>
        <p:spPr>
          <a:xfrm>
            <a:off x="-1" y="0"/>
            <a:ext cx="3169921" cy="6858000"/>
          </a:xfrm>
          <a:prstGeom prst="rect">
            <a:avLst/>
          </a:prstGeom>
          <a:solidFill>
            <a:srgbClr val="EE6D0B">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1900" kern="0" dirty="0">
              <a:solidFill>
                <a:srgbClr val="3B3838"/>
              </a:solidFill>
              <a:latin typeface="Sans Serif Collection" panose="020B0502040504020204" pitchFamily="34" charset="0"/>
              <a:ea typeface="Sans Serif Collection" panose="020B0502040504020204" pitchFamily="34" charset="0"/>
              <a:cs typeface="Sans Serif Collection" panose="020B0502040504020204" pitchFamily="34" charset="0"/>
              <a:sym typeface="Arial"/>
            </a:endParaRPr>
          </a:p>
          <a:p>
            <a:pPr>
              <a:buClr>
                <a:srgbClr val="000000"/>
              </a:buClr>
              <a:defRPr/>
            </a:pPr>
            <a:r>
              <a:rPr lang="en-US" sz="1900" kern="0" dirty="0">
                <a:solidFill>
                  <a:srgbClr val="3B3838"/>
                </a:solidFill>
                <a:latin typeface="Sans Serif Collection" panose="020B0502040504020204" pitchFamily="34" charset="0"/>
                <a:ea typeface="Sans Serif Collection" panose="020B0502040504020204" pitchFamily="34" charset="0"/>
                <a:cs typeface="Sans Serif Collection" panose="020B0502040504020204" pitchFamily="34" charset="0"/>
                <a:sym typeface="Arial"/>
              </a:rPr>
              <a:t>This trend was driven by the type of power that the TES and heat pump systems were drawing from the grid. TES systems often drew power when renewables were abundant, resulting in significantly lowering operational emissions.</a:t>
            </a:r>
            <a:endParaRPr kumimoji="0" lang="en-US" sz="1900" b="0" i="0" u="none" strike="noStrike" kern="0" cap="none" spc="0" normalizeH="0" baseline="0" noProof="0" dirty="0">
              <a:ln>
                <a:noFill/>
              </a:ln>
              <a:solidFill>
                <a:srgbClr val="3B3838"/>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sym typeface="Arial"/>
            </a:endParaRPr>
          </a:p>
        </p:txBody>
      </p:sp>
      <p:sp>
        <p:nvSpPr>
          <p:cNvPr id="7" name="Google Shape;158;g13d271a8fff_0_23">
            <a:extLst>
              <a:ext uri="{FF2B5EF4-FFF2-40B4-BE49-F238E27FC236}">
                <a16:creationId xmlns:a16="http://schemas.microsoft.com/office/drawing/2014/main" id="{3CA3226D-CABC-F3AF-69E4-AD3016373A43}"/>
              </a:ext>
            </a:extLst>
          </p:cNvPr>
          <p:cNvSpPr txBox="1">
            <a:spLocks/>
          </p:cNvSpPr>
          <p:nvPr/>
        </p:nvSpPr>
        <p:spPr>
          <a:xfrm>
            <a:off x="1720" y="92765"/>
            <a:ext cx="3169920" cy="2168149"/>
          </a:xfrm>
          <a:prstGeom prst="rect">
            <a:avLst/>
          </a:prstGeom>
          <a:solidFill>
            <a:schemeClr val="tx2">
              <a:lumMod val="25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990"/>
            </a:pPr>
            <a:r>
              <a:rPr lang="en-US" sz="2200" dirty="0"/>
              <a:t>Key finding </a:t>
            </a:r>
            <a:r>
              <a:rPr lang="en-US" sz="22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7"/>
                  </a:ext>
                </a:extLst>
              </a:rPr>
              <a:t>2</a:t>
            </a:r>
            <a:r>
              <a:rPr lang="en-US" sz="2200" dirty="0"/>
              <a:t> (Part 1): System level cost of CO2 capture is reduced by $300/tCO2 with TES</a:t>
            </a:r>
            <a:endParaRPr lang="en-US" sz="2200" kern="0" dirty="0"/>
          </a:p>
        </p:txBody>
      </p:sp>
    </p:spTree>
    <p:extLst>
      <p:ext uri="{BB962C8B-B14F-4D97-AF65-F5344CB8AC3E}">
        <p14:creationId xmlns:p14="http://schemas.microsoft.com/office/powerpoint/2010/main" val="803160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4" name="Rectangle 3">
            <a:extLst>
              <a:ext uri="{FF2B5EF4-FFF2-40B4-BE49-F238E27FC236}">
                <a16:creationId xmlns:a16="http://schemas.microsoft.com/office/drawing/2014/main" id="{8DCEC96D-E3C9-0EF4-0117-424B68719FC6}"/>
              </a:ext>
            </a:extLst>
          </p:cNvPr>
          <p:cNvSpPr/>
          <p:nvPr/>
        </p:nvSpPr>
        <p:spPr>
          <a:xfrm>
            <a:off x="-1" y="0"/>
            <a:ext cx="3169921" cy="6858000"/>
          </a:xfrm>
          <a:prstGeom prst="rect">
            <a:avLst/>
          </a:prstGeom>
          <a:solidFill>
            <a:srgbClr val="EE6D0B">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r>
              <a:rPr lang="en-US" sz="1900" dirty="0">
                <a:solidFill>
                  <a:srgbClr val="3B3838"/>
                </a:solidFill>
                <a:latin typeface="Sans Serif Collection" panose="020B0502040504020204" pitchFamily="34" charset="0"/>
                <a:ea typeface="Sans Serif Collection" panose="020B0502040504020204" pitchFamily="34" charset="0"/>
                <a:cs typeface="Sans Serif Collection" panose="020B0502040504020204" pitchFamily="34" charset="0"/>
              </a:rPr>
              <a:t>P</a:t>
            </a:r>
            <a:r>
              <a:rPr lang="en-US" sz="1900" dirty="0">
                <a:solidFill>
                  <a:srgbClr val="3B3838"/>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ower demand from the TES </a:t>
            </a:r>
            <a:r>
              <a:rPr lang="en-US" sz="1900" dirty="0">
                <a:solidFill>
                  <a:srgbClr val="3B3838"/>
                </a:solidFill>
                <a:latin typeface="Sans Serif Collection" panose="020B0502040504020204" pitchFamily="34" charset="0"/>
                <a:ea typeface="Sans Serif Collection" panose="020B0502040504020204" pitchFamily="34" charset="0"/>
                <a:cs typeface="Sans Serif Collection" panose="020B0502040504020204" pitchFamily="34" charset="0"/>
              </a:rPr>
              <a:t>aligns </a:t>
            </a:r>
            <a:r>
              <a:rPr lang="en-US" sz="1900" dirty="0">
                <a:solidFill>
                  <a:srgbClr val="3B3838"/>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with periods when renewables are most abundant, resulting in extra buildout of renewable power. This lowers the system level cost of capture in configurations with TES.</a:t>
            </a:r>
            <a:endParaRPr kumimoji="0" lang="en-US" sz="1900" b="0" i="0" u="none" strike="noStrike" kern="0" cap="none" spc="0" normalizeH="0" baseline="0" noProof="0" dirty="0">
              <a:ln>
                <a:noFill/>
              </a:ln>
              <a:solidFill>
                <a:srgbClr val="3B3838"/>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sym typeface="Arial"/>
            </a:endParaRPr>
          </a:p>
        </p:txBody>
      </p:sp>
      <p:sp>
        <p:nvSpPr>
          <p:cNvPr id="159" name="Google Shape;159;g13d271a8fff_0_23"/>
          <p:cNvSpPr txBox="1">
            <a:spLocks noGrp="1"/>
          </p:cNvSpPr>
          <p:nvPr>
            <p:ph type="sldNum" idx="12"/>
          </p:nvPr>
        </p:nvSpPr>
        <p:spPr>
          <a:xfrm>
            <a:off x="902208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2000" b="0" i="0" u="none" strike="noStrike" kern="0" cap="none" spc="0" normalizeH="0" baseline="0" noProof="0" dirty="0">
              <a:ln>
                <a:noFill/>
              </a:ln>
              <a:solidFill>
                <a:srgbClr val="EE6D0B"/>
              </a:solidFill>
              <a:effectLst/>
              <a:uLnTx/>
              <a:uFillTx/>
              <a:latin typeface="Libre Franklin Medium"/>
              <a:sym typeface="Libre Franklin Medium"/>
            </a:endParaRPr>
          </a:p>
        </p:txBody>
      </p:sp>
      <p:sp>
        <p:nvSpPr>
          <p:cNvPr id="158" name="Google Shape;158;g13d271a8fff_0_23"/>
          <p:cNvSpPr txBox="1">
            <a:spLocks noGrp="1"/>
          </p:cNvSpPr>
          <p:nvPr>
            <p:ph type="title"/>
          </p:nvPr>
        </p:nvSpPr>
        <p:spPr>
          <a:xfrm>
            <a:off x="1720" y="92765"/>
            <a:ext cx="3169920" cy="2168149"/>
          </a:xfrm>
          <a:prstGeom prst="rect">
            <a:avLst/>
          </a:prstGeom>
          <a:solidFill>
            <a:schemeClr val="tx2">
              <a:lumMod val="25000"/>
            </a:schemeClr>
          </a:solidFill>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2200" dirty="0"/>
              <a:t>Key finding </a:t>
            </a:r>
            <a:r>
              <a:rPr lang="en-US" sz="22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7"/>
                  </a:ext>
                </a:extLst>
              </a:rPr>
              <a:t>2</a:t>
            </a:r>
            <a:r>
              <a:rPr lang="en-US" sz="22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 </a:t>
            </a:r>
            <a:br>
              <a:rPr lang="en-US" sz="22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br>
            <a:r>
              <a:rPr lang="en-US" sz="22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(Part 2):</a:t>
            </a:r>
            <a:r>
              <a:rPr lang="en-US" sz="2200" dirty="0"/>
              <a:t> TES plants reduce system-wide emissions beyond DAC capture capacity</a:t>
            </a:r>
            <a:endParaRPr sz="2200" dirty="0"/>
          </a:p>
        </p:txBody>
      </p:sp>
      <p:graphicFrame>
        <p:nvGraphicFramePr>
          <p:cNvPr id="3" name="Chart 2">
            <a:extLst>
              <a:ext uri="{FF2B5EF4-FFF2-40B4-BE49-F238E27FC236}">
                <a16:creationId xmlns:a16="http://schemas.microsoft.com/office/drawing/2014/main" id="{CE67B941-17F1-4D0B-B3DA-BCF5DE113C8D}"/>
              </a:ext>
            </a:extLst>
          </p:cNvPr>
          <p:cNvGraphicFramePr/>
          <p:nvPr>
            <p:extLst>
              <p:ext uri="{D42A27DB-BD31-4B8C-83A1-F6EECF244321}">
                <p14:modId xmlns:p14="http://schemas.microsoft.com/office/powerpoint/2010/main" val="1357146456"/>
              </p:ext>
            </p:extLst>
          </p:nvPr>
        </p:nvGraphicFramePr>
        <p:xfrm>
          <a:off x="4238413" y="686316"/>
          <a:ext cx="7191587" cy="5068319"/>
        </p:xfrm>
        <a:graphic>
          <a:graphicData uri="http://schemas.openxmlformats.org/drawingml/2006/chart">
            <c:chart xmlns:c="http://schemas.openxmlformats.org/drawingml/2006/chart" xmlns:r="http://schemas.openxmlformats.org/officeDocument/2006/relationships" r:id="rId4"/>
          </a:graphicData>
        </a:graphic>
      </p:graphicFrame>
      <p:sp>
        <p:nvSpPr>
          <p:cNvPr id="5" name="Google Shape;160;g13d271a8fff_0_23">
            <a:extLst>
              <a:ext uri="{FF2B5EF4-FFF2-40B4-BE49-F238E27FC236}">
                <a16:creationId xmlns:a16="http://schemas.microsoft.com/office/drawing/2014/main" id="{D908224E-7CF4-6882-A606-7A73C939C9D9}"/>
              </a:ext>
            </a:extLst>
          </p:cNvPr>
          <p:cNvSpPr txBox="1"/>
          <p:nvPr/>
        </p:nvSpPr>
        <p:spPr>
          <a:xfrm>
            <a:off x="4064242" y="5433051"/>
            <a:ext cx="7842310" cy="738633"/>
          </a:xfrm>
          <a:prstGeom prst="rect">
            <a:avLst/>
          </a:prstGeom>
          <a:noFill/>
          <a:ln>
            <a:noFill/>
          </a:ln>
        </p:spPr>
        <p:txBody>
          <a:bodyPr spcFirstLastPara="1" wrap="square" lIns="91425" tIns="91425" rIns="91425" bIns="91425" anchor="t" anchorCtr="0">
            <a:spAutoFit/>
          </a:bodyPr>
          <a:lstStyle/>
          <a:p>
            <a:pPr algn="just">
              <a:buClr>
                <a:srgbClr val="000000"/>
              </a:buClr>
              <a:defRPr/>
            </a:pPr>
            <a:r>
              <a:rPr kumimoji="0" lang="en-US" sz="1200" b="1" i="0" u="none" strike="noStrike" kern="0" cap="none" spc="0" normalizeH="0" baseline="0" noProof="0" dirty="0">
                <a:ln>
                  <a:noFill/>
                </a:ln>
                <a:solidFill>
                  <a:srgbClr val="3A3A3A"/>
                </a:solidFill>
                <a:effectLst/>
                <a:uLnTx/>
                <a:uFillTx/>
                <a:latin typeface="Libre Franklin"/>
                <a:ea typeface="Libre Franklin"/>
                <a:cs typeface="Libre Franklin"/>
                <a:sym typeface="Libre Franklin"/>
              </a:rPr>
              <a:t>Figure 3</a:t>
            </a:r>
            <a:r>
              <a:rPr lang="en-US" sz="1200" b="1" kern="0" dirty="0">
                <a:solidFill>
                  <a:srgbClr val="3A3A3A"/>
                </a:solidFill>
                <a:latin typeface="Libre Franklin"/>
                <a:ea typeface="Libre Franklin"/>
                <a:cs typeface="Libre Franklin"/>
                <a:sym typeface="Libre Franklin"/>
              </a:rPr>
              <a:t>: The power demand from TES aligns with periods when power prices are lowest, which is also when renewables are most abundant. This results in extra renewable development, driving down total system emissions beyond the 1MtCO2 capture capacity of the DAC plant. </a:t>
            </a:r>
            <a:endParaRPr kumimoji="0" sz="1200" b="1" i="0" u="none" strike="noStrike" kern="0" cap="none" spc="0" normalizeH="0" baseline="0" noProof="0" dirty="0">
              <a:ln>
                <a:noFill/>
              </a:ln>
              <a:solidFill>
                <a:srgbClr val="3A3A3A"/>
              </a:solidFill>
              <a:effectLst/>
              <a:uLnTx/>
              <a:uFillTx/>
              <a:latin typeface="Libre Franklin"/>
              <a:ea typeface="Libre Franklin"/>
              <a:cs typeface="Libre Franklin"/>
              <a:sym typeface="Libre Franklin"/>
            </a:endParaRPr>
          </a:p>
        </p:txBody>
      </p:sp>
      <p:sp>
        <p:nvSpPr>
          <p:cNvPr id="2" name="TextBox 1">
            <a:extLst>
              <a:ext uri="{FF2B5EF4-FFF2-40B4-BE49-F238E27FC236}">
                <a16:creationId xmlns:a16="http://schemas.microsoft.com/office/drawing/2014/main" id="{CA6D9718-2807-234D-547E-BD955035D246}"/>
              </a:ext>
            </a:extLst>
          </p:cNvPr>
          <p:cNvSpPr txBox="1"/>
          <p:nvPr/>
        </p:nvSpPr>
        <p:spPr>
          <a:xfrm>
            <a:off x="11051177" y="2434917"/>
            <a:ext cx="987552" cy="369332"/>
          </a:xfrm>
          <a:prstGeom prst="rect">
            <a:avLst/>
          </a:prstGeom>
          <a:noFill/>
        </p:spPr>
        <p:txBody>
          <a:bodyPr wrap="square" rtlCol="0">
            <a:spAutoFit/>
          </a:bodyPr>
          <a:lstStyle/>
          <a:p>
            <a:r>
              <a:rPr lang="en-US" dirty="0">
                <a:latin typeface="Libre Franklin" pitchFamily="2" charset="0"/>
              </a:rPr>
              <a:t>1MT</a:t>
            </a:r>
          </a:p>
        </p:txBody>
      </p:sp>
    </p:spTree>
    <p:extLst>
      <p:ext uri="{BB962C8B-B14F-4D97-AF65-F5344CB8AC3E}">
        <p14:creationId xmlns:p14="http://schemas.microsoft.com/office/powerpoint/2010/main" val="333417444"/>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17A14C-3333-54F1-47A7-5D8EDA600E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graphicFrame>
        <p:nvGraphicFramePr>
          <p:cNvPr id="4" name="Chart 3">
            <a:extLst>
              <a:ext uri="{FF2B5EF4-FFF2-40B4-BE49-F238E27FC236}">
                <a16:creationId xmlns:a16="http://schemas.microsoft.com/office/drawing/2014/main" id="{5BEF912D-18A3-4E57-956F-29C88C50BDB8}"/>
              </a:ext>
            </a:extLst>
          </p:cNvPr>
          <p:cNvGraphicFramePr>
            <a:graphicFrameLocks/>
          </p:cNvGraphicFramePr>
          <p:nvPr>
            <p:extLst>
              <p:ext uri="{D42A27DB-BD31-4B8C-83A1-F6EECF244321}">
                <p14:modId xmlns:p14="http://schemas.microsoft.com/office/powerpoint/2010/main" val="268473965"/>
              </p:ext>
            </p:extLst>
          </p:nvPr>
        </p:nvGraphicFramePr>
        <p:xfrm>
          <a:off x="3909237" y="594347"/>
          <a:ext cx="7520764" cy="5123095"/>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FC6D4A7D-4EBF-2F4B-9A30-3E77C87913B9}"/>
              </a:ext>
            </a:extLst>
          </p:cNvPr>
          <p:cNvSpPr/>
          <p:nvPr/>
        </p:nvSpPr>
        <p:spPr>
          <a:xfrm>
            <a:off x="-1" y="0"/>
            <a:ext cx="3169921" cy="6858000"/>
          </a:xfrm>
          <a:prstGeom prst="rect">
            <a:avLst/>
          </a:prstGeom>
          <a:solidFill>
            <a:srgbClr val="EE6D0B">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r>
              <a:rPr lang="en-US" sz="2000" dirty="0">
                <a:solidFill>
                  <a:srgbClr val="3B3838"/>
                </a:solidFill>
                <a:latin typeface="Sans Serif Collection" panose="020B0502040504020204" pitchFamily="34" charset="0"/>
                <a:ea typeface="Sans Serif Collection" panose="020B0502040504020204" pitchFamily="34" charset="0"/>
                <a:cs typeface="Sans Serif Collection" panose="020B0502040504020204" pitchFamily="34" charset="0"/>
              </a:rPr>
              <a:t>Total new build generation doubled in scenarios with DAC + TES relative to heat pump configurations with nearly all extra new-build power coming from renewable sources.</a:t>
            </a:r>
            <a:endParaRPr kumimoji="0" lang="en-US" sz="2000" b="0" i="0" u="none" strike="noStrike" kern="0" cap="none" spc="0" normalizeH="0" baseline="0" noProof="0" dirty="0">
              <a:ln>
                <a:noFill/>
              </a:ln>
              <a:solidFill>
                <a:srgbClr val="3B3838"/>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sym typeface="Arial"/>
            </a:endParaRPr>
          </a:p>
        </p:txBody>
      </p:sp>
      <p:sp>
        <p:nvSpPr>
          <p:cNvPr id="6" name="Google Shape;158;g13d271a8fff_0_23">
            <a:extLst>
              <a:ext uri="{FF2B5EF4-FFF2-40B4-BE49-F238E27FC236}">
                <a16:creationId xmlns:a16="http://schemas.microsoft.com/office/drawing/2014/main" id="{AA8F49B7-18AD-5AE9-AFE1-A9D93AB22F39}"/>
              </a:ext>
            </a:extLst>
          </p:cNvPr>
          <p:cNvSpPr txBox="1">
            <a:spLocks/>
          </p:cNvSpPr>
          <p:nvPr/>
        </p:nvSpPr>
        <p:spPr>
          <a:xfrm>
            <a:off x="1720" y="92765"/>
            <a:ext cx="3169920" cy="2168149"/>
          </a:xfrm>
          <a:prstGeom prst="rect">
            <a:avLst/>
          </a:prstGeom>
          <a:solidFill>
            <a:schemeClr val="tx2">
              <a:lumMod val="25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990"/>
            </a:pPr>
            <a:r>
              <a:rPr lang="en-US" sz="2200" kern="0" dirty="0"/>
              <a:t>Key finding </a:t>
            </a:r>
            <a:r>
              <a:rPr lang="en-US" sz="2200" kern="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7"/>
                  </a:ext>
                </a:extLst>
              </a:rPr>
              <a:t>2</a:t>
            </a:r>
            <a:r>
              <a:rPr lang="en-US" sz="2200" kern="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 </a:t>
            </a:r>
            <a:br>
              <a:rPr lang="en-US" sz="2200" kern="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br>
            <a:r>
              <a:rPr lang="en-US" sz="2200" kern="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(Part 3):</a:t>
            </a:r>
            <a:r>
              <a:rPr lang="en-US" sz="2200" kern="0" dirty="0"/>
              <a:t> New build renewable generation increases in scenarios with DAC + TES</a:t>
            </a:r>
          </a:p>
        </p:txBody>
      </p:sp>
      <p:sp>
        <p:nvSpPr>
          <p:cNvPr id="7" name="Google Shape;160;g13d271a8fff_0_23">
            <a:extLst>
              <a:ext uri="{FF2B5EF4-FFF2-40B4-BE49-F238E27FC236}">
                <a16:creationId xmlns:a16="http://schemas.microsoft.com/office/drawing/2014/main" id="{E5A51BAD-A3B9-C0EF-3B18-BBDD18284906}"/>
              </a:ext>
            </a:extLst>
          </p:cNvPr>
          <p:cNvSpPr txBox="1"/>
          <p:nvPr/>
        </p:nvSpPr>
        <p:spPr>
          <a:xfrm>
            <a:off x="3536703" y="5615613"/>
            <a:ext cx="7842310" cy="923299"/>
          </a:xfrm>
          <a:prstGeom prst="rect">
            <a:avLst/>
          </a:prstGeom>
          <a:noFill/>
          <a:ln>
            <a:noFill/>
          </a:ln>
        </p:spPr>
        <p:txBody>
          <a:bodyPr spcFirstLastPara="1" wrap="square" lIns="91425" tIns="91425" rIns="91425" bIns="91425" anchor="t" anchorCtr="0">
            <a:spAutoFit/>
          </a:bodyPr>
          <a:lstStyle/>
          <a:p>
            <a:pPr algn="just">
              <a:buClr>
                <a:srgbClr val="000000"/>
              </a:buClr>
              <a:defRPr/>
            </a:pPr>
            <a:r>
              <a:rPr kumimoji="0" lang="en-US" sz="1200" b="1" i="0" u="none" strike="noStrike" kern="0" cap="none" spc="0" normalizeH="0" baseline="0" noProof="0" dirty="0">
                <a:ln>
                  <a:noFill/>
                </a:ln>
                <a:solidFill>
                  <a:srgbClr val="3A3A3A"/>
                </a:solidFill>
                <a:effectLst/>
                <a:uLnTx/>
                <a:uFillTx/>
                <a:latin typeface="Libre Franklin"/>
                <a:ea typeface="Libre Franklin"/>
                <a:cs typeface="Libre Franklin"/>
                <a:sym typeface="Libre Franklin"/>
              </a:rPr>
              <a:t>Figure 3</a:t>
            </a:r>
            <a:r>
              <a:rPr lang="en-US" sz="1200" b="1" kern="0" dirty="0">
                <a:solidFill>
                  <a:srgbClr val="3A3A3A"/>
                </a:solidFill>
                <a:latin typeface="Libre Franklin"/>
                <a:ea typeface="Libre Franklin"/>
                <a:cs typeface="Libre Franklin"/>
                <a:sym typeface="Libre Franklin"/>
              </a:rPr>
              <a:t>: New build generation increased by 127% in TES configurations relative to heat pump systems. 58% of the total new-build power in the TES case came from renewable generation, while only 37% came from renewable sources in the heat pump case. This reveals why the TES case experienced a negative emissions penalty. </a:t>
            </a:r>
            <a:endParaRPr kumimoji="0" sz="1200" b="1" i="0" u="none" strike="noStrike" kern="0" cap="none" spc="0" normalizeH="0" baseline="0" noProof="0" dirty="0">
              <a:ln>
                <a:noFill/>
              </a:ln>
              <a:solidFill>
                <a:srgbClr val="3A3A3A"/>
              </a:solidFill>
              <a:effectLst/>
              <a:uLnTx/>
              <a:uFillTx/>
              <a:latin typeface="Libre Franklin"/>
              <a:ea typeface="Libre Franklin"/>
              <a:cs typeface="Libre Franklin"/>
              <a:sym typeface="Libre Franklin"/>
            </a:endParaRPr>
          </a:p>
        </p:txBody>
      </p:sp>
      <p:cxnSp>
        <p:nvCxnSpPr>
          <p:cNvPr id="2" name="Straight Connector 1">
            <a:extLst>
              <a:ext uri="{FF2B5EF4-FFF2-40B4-BE49-F238E27FC236}">
                <a16:creationId xmlns:a16="http://schemas.microsoft.com/office/drawing/2014/main" id="{D4C35602-A08F-7455-D751-08DBCAF87CA9}"/>
              </a:ext>
            </a:extLst>
          </p:cNvPr>
          <p:cNvCxnSpPr/>
          <p:nvPr/>
        </p:nvCxnSpPr>
        <p:spPr>
          <a:xfrm flipV="1">
            <a:off x="4870974" y="3635299"/>
            <a:ext cx="5833332" cy="14121"/>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71DC6-E98B-0771-4C48-25239129C5C8}"/>
              </a:ext>
            </a:extLst>
          </p:cNvPr>
          <p:cNvSpPr txBox="1"/>
          <p:nvPr/>
        </p:nvSpPr>
        <p:spPr>
          <a:xfrm>
            <a:off x="10761473" y="3418840"/>
            <a:ext cx="1337055" cy="738664"/>
          </a:xfrm>
          <a:prstGeom prst="rect">
            <a:avLst/>
          </a:prstGeom>
          <a:noFill/>
        </p:spPr>
        <p:txBody>
          <a:bodyPr wrap="square" rtlCol="0">
            <a:spAutoFit/>
          </a:bodyPr>
          <a:lstStyle/>
          <a:p>
            <a:r>
              <a:rPr lang="en-US" sz="1400" dirty="0">
                <a:latin typeface="Libre Franklin" pitchFamily="2" charset="0"/>
              </a:rPr>
              <a:t>DAC/TES Energy Requirement</a:t>
            </a:r>
          </a:p>
        </p:txBody>
      </p:sp>
      <p:cxnSp>
        <p:nvCxnSpPr>
          <p:cNvPr id="9" name="Straight Connector 8">
            <a:extLst>
              <a:ext uri="{FF2B5EF4-FFF2-40B4-BE49-F238E27FC236}">
                <a16:creationId xmlns:a16="http://schemas.microsoft.com/office/drawing/2014/main" id="{59A5793F-8ADE-88F6-30C5-0F73B673ACDA}"/>
              </a:ext>
            </a:extLst>
          </p:cNvPr>
          <p:cNvCxnSpPr/>
          <p:nvPr/>
        </p:nvCxnSpPr>
        <p:spPr>
          <a:xfrm flipV="1">
            <a:off x="4870974" y="4682885"/>
            <a:ext cx="5833332" cy="14121"/>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38FD79-035D-500A-47E4-8B8EA364688B}"/>
              </a:ext>
            </a:extLst>
          </p:cNvPr>
          <p:cNvSpPr txBox="1"/>
          <p:nvPr/>
        </p:nvSpPr>
        <p:spPr>
          <a:xfrm>
            <a:off x="10761473" y="4466426"/>
            <a:ext cx="1337055" cy="738664"/>
          </a:xfrm>
          <a:prstGeom prst="rect">
            <a:avLst/>
          </a:prstGeom>
          <a:noFill/>
        </p:spPr>
        <p:txBody>
          <a:bodyPr wrap="square" rtlCol="0">
            <a:spAutoFit/>
          </a:bodyPr>
          <a:lstStyle/>
          <a:p>
            <a:r>
              <a:rPr lang="en-US" sz="1400" dirty="0">
                <a:latin typeface="Libre Franklin" pitchFamily="2" charset="0"/>
              </a:rPr>
              <a:t>DAC/HP Energy Requirement</a:t>
            </a:r>
          </a:p>
        </p:txBody>
      </p:sp>
    </p:spTree>
    <p:extLst>
      <p:ext uri="{BB962C8B-B14F-4D97-AF65-F5344CB8AC3E}">
        <p14:creationId xmlns:p14="http://schemas.microsoft.com/office/powerpoint/2010/main" val="134542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4" name="Rectangle 3">
            <a:extLst>
              <a:ext uri="{FF2B5EF4-FFF2-40B4-BE49-F238E27FC236}">
                <a16:creationId xmlns:a16="http://schemas.microsoft.com/office/drawing/2014/main" id="{8DCEC96D-E3C9-0EF4-0117-424B68719FC6}"/>
              </a:ext>
            </a:extLst>
          </p:cNvPr>
          <p:cNvSpPr/>
          <p:nvPr/>
        </p:nvSpPr>
        <p:spPr>
          <a:xfrm>
            <a:off x="-1" y="0"/>
            <a:ext cx="3169921" cy="6858000"/>
          </a:xfrm>
          <a:prstGeom prst="rect">
            <a:avLst/>
          </a:prstGeom>
          <a:solidFill>
            <a:srgbClr val="EE6D0B">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r>
              <a:rPr lang="en-US" sz="2000" dirty="0">
                <a:solidFill>
                  <a:srgbClr val="3B3838"/>
                </a:solidFill>
                <a:latin typeface="Sans Serif Collection" panose="020B0502040504020204" pitchFamily="34" charset="0"/>
                <a:ea typeface="Sans Serif Collection" panose="020B0502040504020204" pitchFamily="34" charset="0"/>
                <a:cs typeface="Sans Serif Collection" panose="020B0502040504020204" pitchFamily="34" charset="0"/>
              </a:rPr>
              <a:t>Emissions reductions don’t significantly increase until TES storage costs decrease below $80/kWh. After this, reductions in charge costs also play a role.</a:t>
            </a:r>
          </a:p>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p:txBody>
      </p:sp>
      <p:sp>
        <p:nvSpPr>
          <p:cNvPr id="159" name="Google Shape;159;g13d271a8fff_0_23"/>
          <p:cNvSpPr txBox="1">
            <a:spLocks noGrp="1"/>
          </p:cNvSpPr>
          <p:nvPr>
            <p:ph type="sldNum" idx="12"/>
          </p:nvPr>
        </p:nvSpPr>
        <p:spPr>
          <a:xfrm>
            <a:off x="902208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158" name="Google Shape;158;g13d271a8fff_0_23"/>
          <p:cNvSpPr txBox="1">
            <a:spLocks noGrp="1"/>
          </p:cNvSpPr>
          <p:nvPr>
            <p:ph type="title"/>
          </p:nvPr>
        </p:nvSpPr>
        <p:spPr>
          <a:xfrm>
            <a:off x="1720" y="92765"/>
            <a:ext cx="3169920" cy="2168149"/>
          </a:xfrm>
          <a:prstGeom prst="rect">
            <a:avLst/>
          </a:prstGeom>
          <a:solidFill>
            <a:schemeClr val="tx2">
              <a:lumMod val="25000"/>
            </a:schemeClr>
          </a:solidFill>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2400" dirty="0"/>
              <a:t>Key finding </a:t>
            </a:r>
            <a:r>
              <a:rPr lang="en-US" sz="24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3:</a:t>
            </a:r>
            <a:r>
              <a:rPr lang="en-US" sz="2400" dirty="0"/>
              <a:t> System emissions reductions are driven by reductions in TES capacity cost</a:t>
            </a:r>
            <a:endParaRPr sz="2400" dirty="0"/>
          </a:p>
        </p:txBody>
      </p:sp>
      <p:sp>
        <p:nvSpPr>
          <p:cNvPr id="5" name="Google Shape;160;g13d271a8fff_0_23">
            <a:extLst>
              <a:ext uri="{FF2B5EF4-FFF2-40B4-BE49-F238E27FC236}">
                <a16:creationId xmlns:a16="http://schemas.microsoft.com/office/drawing/2014/main" id="{D908224E-7CF4-6882-A606-7A73C939C9D9}"/>
              </a:ext>
            </a:extLst>
          </p:cNvPr>
          <p:cNvSpPr txBox="1"/>
          <p:nvPr/>
        </p:nvSpPr>
        <p:spPr>
          <a:xfrm>
            <a:off x="4064242" y="5433051"/>
            <a:ext cx="7842310" cy="738633"/>
          </a:xfrm>
          <a:prstGeom prst="rect">
            <a:avLst/>
          </a:prstGeom>
          <a:noFill/>
          <a:ln>
            <a:noFill/>
          </a:ln>
        </p:spPr>
        <p:txBody>
          <a:bodyPr spcFirstLastPara="1" wrap="square" lIns="91425" tIns="91425" rIns="91425" bIns="91425" anchor="t" anchorCtr="0">
            <a:spAutoFit/>
          </a:bodyPr>
          <a:lstStyle/>
          <a:p>
            <a:pPr algn="just">
              <a:buClr>
                <a:srgbClr val="000000"/>
              </a:buClr>
              <a:defRPr/>
            </a:pPr>
            <a:r>
              <a:rPr kumimoji="0" lang="en-US" sz="1200" b="1" i="0" u="none" strike="noStrike" kern="0" cap="none" spc="0" normalizeH="0" baseline="0" noProof="0" dirty="0">
                <a:ln>
                  <a:noFill/>
                </a:ln>
                <a:solidFill>
                  <a:srgbClr val="3A3A3A"/>
                </a:solidFill>
                <a:effectLst/>
                <a:uLnTx/>
                <a:uFillTx/>
                <a:latin typeface="Libre Franklin"/>
                <a:ea typeface="Libre Franklin"/>
                <a:cs typeface="Libre Franklin"/>
                <a:sym typeface="Libre Franklin"/>
              </a:rPr>
              <a:t>Figure </a:t>
            </a:r>
            <a:r>
              <a:rPr lang="en-US" sz="1200" b="1" kern="0" dirty="0">
                <a:solidFill>
                  <a:srgbClr val="3A3A3A"/>
                </a:solidFill>
                <a:latin typeface="Libre Franklin"/>
                <a:ea typeface="Libre Franklin"/>
                <a:cs typeface="Libre Franklin"/>
                <a:sym typeface="Libre Franklin"/>
              </a:rPr>
              <a:t>4: DAC + TES configurations have greater system-level CO2 reductions when storage capacity costs  decrease. Charge capacity costs do not have a major impact until storage costs are sufficiently low as seen at $80/kWh.</a:t>
            </a:r>
            <a:endParaRPr kumimoji="0" sz="1200" b="1" i="0" u="none" strike="noStrike" kern="0" cap="none" spc="0" normalizeH="0" baseline="0" noProof="0" dirty="0">
              <a:ln>
                <a:noFill/>
              </a:ln>
              <a:solidFill>
                <a:srgbClr val="3A3A3A"/>
              </a:solidFill>
              <a:effectLst/>
              <a:uLnTx/>
              <a:uFillTx/>
              <a:latin typeface="Libre Franklin"/>
              <a:ea typeface="Libre Franklin"/>
              <a:cs typeface="Libre Franklin"/>
              <a:sym typeface="Libre Franklin"/>
            </a:endParaRPr>
          </a:p>
        </p:txBody>
      </p:sp>
      <p:pic>
        <p:nvPicPr>
          <p:cNvPr id="7" name="Picture 6">
            <a:extLst>
              <a:ext uri="{FF2B5EF4-FFF2-40B4-BE49-F238E27FC236}">
                <a16:creationId xmlns:a16="http://schemas.microsoft.com/office/drawing/2014/main" id="{19E5BB8E-7015-F8B0-5835-D571AD9A5B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0687" y="344839"/>
            <a:ext cx="7149419" cy="5127047"/>
          </a:xfrm>
          <a:prstGeom prst="rect">
            <a:avLst/>
          </a:prstGeom>
        </p:spPr>
      </p:pic>
    </p:spTree>
    <p:extLst>
      <p:ext uri="{BB962C8B-B14F-4D97-AF65-F5344CB8AC3E}">
        <p14:creationId xmlns:p14="http://schemas.microsoft.com/office/powerpoint/2010/main" val="3049644412"/>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Isosceles Triangle 1">
            <a:extLst>
              <a:ext uri="{FF2B5EF4-FFF2-40B4-BE49-F238E27FC236}">
                <a16:creationId xmlns:a16="http://schemas.microsoft.com/office/drawing/2014/main" id="{74291304-C450-184F-A0E4-73DF27B5F82E}"/>
              </a:ext>
            </a:extLst>
          </p:cNvPr>
          <p:cNvSpPr/>
          <p:nvPr/>
        </p:nvSpPr>
        <p:spPr>
          <a:xfrm rot="19327225">
            <a:off x="-2008443" y="-1010069"/>
            <a:ext cx="7757835" cy="3791129"/>
          </a:xfrm>
          <a:custGeom>
            <a:avLst/>
            <a:gdLst>
              <a:gd name="connsiteX0" fmla="*/ 0 w 7757835"/>
              <a:gd name="connsiteY0" fmla="*/ 5451968 h 5451968"/>
              <a:gd name="connsiteX1" fmla="*/ 3878918 w 7757835"/>
              <a:gd name="connsiteY1" fmla="*/ 0 h 5451968"/>
              <a:gd name="connsiteX2" fmla="*/ 7757835 w 7757835"/>
              <a:gd name="connsiteY2" fmla="*/ 5451968 h 5451968"/>
              <a:gd name="connsiteX3" fmla="*/ 0 w 7757835"/>
              <a:gd name="connsiteY3" fmla="*/ 5451968 h 5451968"/>
              <a:gd name="connsiteX0" fmla="*/ 0 w 7757835"/>
              <a:gd name="connsiteY0" fmla="*/ 3948018 h 3948018"/>
              <a:gd name="connsiteX1" fmla="*/ 3179098 w 7757835"/>
              <a:gd name="connsiteY1" fmla="*/ 0 h 3948018"/>
              <a:gd name="connsiteX2" fmla="*/ 7757835 w 7757835"/>
              <a:gd name="connsiteY2" fmla="*/ 3948018 h 3948018"/>
              <a:gd name="connsiteX3" fmla="*/ 0 w 7757835"/>
              <a:gd name="connsiteY3" fmla="*/ 3948018 h 3948018"/>
              <a:gd name="connsiteX0" fmla="*/ 0 w 7757835"/>
              <a:gd name="connsiteY0" fmla="*/ 3994516 h 3994516"/>
              <a:gd name="connsiteX1" fmla="*/ 3097741 w 7757835"/>
              <a:gd name="connsiteY1" fmla="*/ 0 h 3994516"/>
              <a:gd name="connsiteX2" fmla="*/ 7757835 w 7757835"/>
              <a:gd name="connsiteY2" fmla="*/ 3994516 h 3994516"/>
              <a:gd name="connsiteX3" fmla="*/ 0 w 7757835"/>
              <a:gd name="connsiteY3" fmla="*/ 3994516 h 3994516"/>
              <a:gd name="connsiteX0" fmla="*/ 0 w 7757835"/>
              <a:gd name="connsiteY0" fmla="*/ 3791129 h 3791129"/>
              <a:gd name="connsiteX1" fmla="*/ 2905946 w 7757835"/>
              <a:gd name="connsiteY1" fmla="*/ 0 h 3791129"/>
              <a:gd name="connsiteX2" fmla="*/ 7757835 w 7757835"/>
              <a:gd name="connsiteY2" fmla="*/ 3791129 h 3791129"/>
              <a:gd name="connsiteX3" fmla="*/ 0 w 7757835"/>
              <a:gd name="connsiteY3" fmla="*/ 3791129 h 3791129"/>
            </a:gdLst>
            <a:ahLst/>
            <a:cxnLst>
              <a:cxn ang="0">
                <a:pos x="connsiteX0" y="connsiteY0"/>
              </a:cxn>
              <a:cxn ang="0">
                <a:pos x="connsiteX1" y="connsiteY1"/>
              </a:cxn>
              <a:cxn ang="0">
                <a:pos x="connsiteX2" y="connsiteY2"/>
              </a:cxn>
              <a:cxn ang="0">
                <a:pos x="connsiteX3" y="connsiteY3"/>
              </a:cxn>
            </a:cxnLst>
            <a:rect l="l" t="t" r="r" b="b"/>
            <a:pathLst>
              <a:path w="7757835" h="3791129">
                <a:moveTo>
                  <a:pt x="0" y="3791129"/>
                </a:moveTo>
                <a:lnTo>
                  <a:pt x="2905946" y="0"/>
                </a:lnTo>
                <a:lnTo>
                  <a:pt x="7757835" y="3791129"/>
                </a:lnTo>
                <a:lnTo>
                  <a:pt x="0" y="3791129"/>
                </a:lnTo>
                <a:close/>
              </a:path>
            </a:pathLst>
          </a:custGeom>
          <a:solidFill>
            <a:srgbClr val="EE6D0B">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5" name="Google Shape;95;p2"/>
          <p:cNvSpPr txBox="1">
            <a:spLocks noGrp="1"/>
          </p:cNvSpPr>
          <p:nvPr>
            <p:ph type="title"/>
          </p:nvPr>
        </p:nvSpPr>
        <p:spPr>
          <a:xfrm>
            <a:off x="4810539" y="80807"/>
            <a:ext cx="7381460" cy="914400"/>
          </a:xfrm>
          <a:prstGeom prst="rect">
            <a:avLst/>
          </a:prstGeom>
          <a:solidFill>
            <a:schemeClr val="dk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sz="44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textRoundtripDataId="0"/>
                  </a:ext>
                </a:extLst>
              </a:rPr>
              <a:t>Introduction &amp; Motivations</a:t>
            </a:r>
            <a:endParaRPr dirty="0"/>
          </a:p>
        </p:txBody>
      </p:sp>
      <p:sp>
        <p:nvSpPr>
          <p:cNvPr id="97" name="Google Shape;97;p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2</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5" name="Parallelogram 4">
            <a:extLst>
              <a:ext uri="{FF2B5EF4-FFF2-40B4-BE49-F238E27FC236}">
                <a16:creationId xmlns:a16="http://schemas.microsoft.com/office/drawing/2014/main" id="{BED127F8-5FF9-B3D4-6119-74921701CF9F}"/>
              </a:ext>
            </a:extLst>
          </p:cNvPr>
          <p:cNvSpPr/>
          <p:nvPr/>
        </p:nvSpPr>
        <p:spPr>
          <a:xfrm>
            <a:off x="11368716" y="1089586"/>
            <a:ext cx="170121" cy="136303"/>
          </a:xfrm>
          <a:prstGeom prst="parallelogram">
            <a:avLst/>
          </a:prstGeom>
          <a:solidFill>
            <a:srgbClr val="EE6D0B"/>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Parallelogram 6">
            <a:extLst>
              <a:ext uri="{FF2B5EF4-FFF2-40B4-BE49-F238E27FC236}">
                <a16:creationId xmlns:a16="http://schemas.microsoft.com/office/drawing/2014/main" id="{061D9029-5A07-6538-6C9E-FB6D94B02319}"/>
              </a:ext>
            </a:extLst>
          </p:cNvPr>
          <p:cNvSpPr/>
          <p:nvPr/>
        </p:nvSpPr>
        <p:spPr>
          <a:xfrm>
            <a:off x="11565102" y="1089585"/>
            <a:ext cx="170121" cy="136303"/>
          </a:xfrm>
          <a:prstGeom prst="parallelogram">
            <a:avLst/>
          </a:prstGeom>
          <a:solidFill>
            <a:srgbClr val="EE6D0B"/>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Parallelogram 8">
            <a:extLst>
              <a:ext uri="{FF2B5EF4-FFF2-40B4-BE49-F238E27FC236}">
                <a16:creationId xmlns:a16="http://schemas.microsoft.com/office/drawing/2014/main" id="{4C616A9B-B23F-FA1B-9481-3F5FE503007A}"/>
              </a:ext>
            </a:extLst>
          </p:cNvPr>
          <p:cNvSpPr/>
          <p:nvPr/>
        </p:nvSpPr>
        <p:spPr>
          <a:xfrm>
            <a:off x="11761488" y="1081413"/>
            <a:ext cx="170121" cy="136303"/>
          </a:xfrm>
          <a:prstGeom prst="parallelogram">
            <a:avLst/>
          </a:prstGeom>
          <a:solidFill>
            <a:srgbClr val="EE6D0B"/>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Parallelogram 10">
            <a:extLst>
              <a:ext uri="{FF2B5EF4-FFF2-40B4-BE49-F238E27FC236}">
                <a16:creationId xmlns:a16="http://schemas.microsoft.com/office/drawing/2014/main" id="{37BBEF58-7F66-7827-72D5-132579F5E222}"/>
              </a:ext>
            </a:extLst>
          </p:cNvPr>
          <p:cNvSpPr/>
          <p:nvPr/>
        </p:nvSpPr>
        <p:spPr>
          <a:xfrm>
            <a:off x="11957874" y="1081412"/>
            <a:ext cx="170121" cy="136303"/>
          </a:xfrm>
          <a:prstGeom prst="parallelogram">
            <a:avLst/>
          </a:prstGeom>
          <a:solidFill>
            <a:srgbClr val="EE6D0B"/>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26" name="Picture 2" descr="Climate tech company Heirloom opens US commercial carbon capture plant |  Reuters">
            <a:extLst>
              <a:ext uri="{FF2B5EF4-FFF2-40B4-BE49-F238E27FC236}">
                <a16:creationId xmlns:a16="http://schemas.microsoft.com/office/drawing/2014/main" id="{E4D9E90A-F999-1FEE-AE7D-98AD06AC8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748" y="4565582"/>
            <a:ext cx="2850822" cy="1973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7449B84-07C2-7165-CDD9-45F9E1A82B06}"/>
              </a:ext>
            </a:extLst>
          </p:cNvPr>
          <p:cNvPicPr>
            <a:picLocks noChangeAspect="1"/>
          </p:cNvPicPr>
          <p:nvPr/>
        </p:nvPicPr>
        <p:blipFill>
          <a:blip r:embed="rId4"/>
          <a:stretch>
            <a:fillRect/>
          </a:stretch>
        </p:blipFill>
        <p:spPr>
          <a:xfrm>
            <a:off x="1778575" y="3522684"/>
            <a:ext cx="2907219" cy="916184"/>
          </a:xfrm>
          <a:prstGeom prst="rect">
            <a:avLst/>
          </a:prstGeom>
        </p:spPr>
      </p:pic>
      <p:pic>
        <p:nvPicPr>
          <p:cNvPr id="15" name="Picture 14">
            <a:extLst>
              <a:ext uri="{FF2B5EF4-FFF2-40B4-BE49-F238E27FC236}">
                <a16:creationId xmlns:a16="http://schemas.microsoft.com/office/drawing/2014/main" id="{8AE49702-5AD3-AD0F-FD7B-AC9433B223DF}"/>
              </a:ext>
            </a:extLst>
          </p:cNvPr>
          <p:cNvPicPr>
            <a:picLocks noChangeAspect="1"/>
          </p:cNvPicPr>
          <p:nvPr/>
        </p:nvPicPr>
        <p:blipFill>
          <a:blip r:embed="rId5"/>
          <a:stretch>
            <a:fillRect/>
          </a:stretch>
        </p:blipFill>
        <p:spPr>
          <a:xfrm>
            <a:off x="5721712" y="4578032"/>
            <a:ext cx="2779557" cy="1960880"/>
          </a:xfrm>
          <a:prstGeom prst="rect">
            <a:avLst/>
          </a:prstGeom>
        </p:spPr>
      </p:pic>
      <p:pic>
        <p:nvPicPr>
          <p:cNvPr id="19" name="Picture 18">
            <a:extLst>
              <a:ext uri="{FF2B5EF4-FFF2-40B4-BE49-F238E27FC236}">
                <a16:creationId xmlns:a16="http://schemas.microsoft.com/office/drawing/2014/main" id="{D1B02C0A-445D-D00A-164B-2231BA42698A}"/>
              </a:ext>
            </a:extLst>
          </p:cNvPr>
          <p:cNvPicPr>
            <a:picLocks noChangeAspect="1"/>
          </p:cNvPicPr>
          <p:nvPr/>
        </p:nvPicPr>
        <p:blipFill rotWithShape="1">
          <a:blip r:embed="rId6"/>
          <a:srcRect r="3682"/>
          <a:stretch/>
        </p:blipFill>
        <p:spPr>
          <a:xfrm>
            <a:off x="4685794" y="1538342"/>
            <a:ext cx="1959987" cy="521052"/>
          </a:xfrm>
          <a:prstGeom prst="rect">
            <a:avLst/>
          </a:prstGeom>
        </p:spPr>
      </p:pic>
      <p:pic>
        <p:nvPicPr>
          <p:cNvPr id="1028" name="Picture 4" descr="8,100+ Electric Power Grid Stock Illustrations, Royalty-Free Vector  Graphics &amp; Clip Art - iStock">
            <a:extLst>
              <a:ext uri="{FF2B5EF4-FFF2-40B4-BE49-F238E27FC236}">
                <a16:creationId xmlns:a16="http://schemas.microsoft.com/office/drawing/2014/main" id="{8C1FFF32-DE18-F01E-B525-C1B692629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9302" y="3257250"/>
            <a:ext cx="2818572" cy="15796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20C97F0-C145-C6ED-62E9-6CD222E21100}"/>
              </a:ext>
            </a:extLst>
          </p:cNvPr>
          <p:cNvSpPr txBox="1"/>
          <p:nvPr/>
        </p:nvSpPr>
        <p:spPr>
          <a:xfrm>
            <a:off x="9413999" y="4660302"/>
            <a:ext cx="812800" cy="1323439"/>
          </a:xfrm>
          <a:prstGeom prst="rect">
            <a:avLst/>
          </a:prstGeom>
          <a:noFill/>
        </p:spPr>
        <p:txBody>
          <a:bodyPr wrap="square" rtlCol="0">
            <a:spAutoFit/>
          </a:bodyPr>
          <a:lstStyle/>
          <a:p>
            <a:r>
              <a:rPr lang="en-US" sz="8000" dirty="0">
                <a:solidFill>
                  <a:srgbClr val="FF0000"/>
                </a:solidFill>
              </a:rPr>
              <a:t>?</a:t>
            </a:r>
            <a:endParaRPr lang="en-US" dirty="0">
              <a:solidFill>
                <a:srgbClr val="FF0000"/>
              </a:solidFill>
            </a:endParaRPr>
          </a:p>
        </p:txBody>
      </p:sp>
      <p:cxnSp>
        <p:nvCxnSpPr>
          <p:cNvPr id="22" name="Connector: Curved 21">
            <a:extLst>
              <a:ext uri="{FF2B5EF4-FFF2-40B4-BE49-F238E27FC236}">
                <a16:creationId xmlns:a16="http://schemas.microsoft.com/office/drawing/2014/main" id="{2A188A28-022E-B327-1788-91893B02595E}"/>
              </a:ext>
            </a:extLst>
          </p:cNvPr>
          <p:cNvCxnSpPr>
            <a:cxnSpLocks/>
            <a:stCxn id="1028" idx="0"/>
          </p:cNvCxnSpPr>
          <p:nvPr/>
        </p:nvCxnSpPr>
        <p:spPr>
          <a:xfrm rot="16200000" flipV="1">
            <a:off x="9437690" y="2146351"/>
            <a:ext cx="858990" cy="136280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93C92BC1-295A-BA03-05B4-41103F5D5209}"/>
              </a:ext>
            </a:extLst>
          </p:cNvPr>
          <p:cNvCxnSpPr>
            <a:cxnSpLocks/>
            <a:endCxn id="6" idx="0"/>
          </p:cNvCxnSpPr>
          <p:nvPr/>
        </p:nvCxnSpPr>
        <p:spPr>
          <a:xfrm rot="10800000" flipV="1">
            <a:off x="3232185" y="2398260"/>
            <a:ext cx="1292188" cy="11244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816186AF-E28D-FE55-9EDA-2BB05F3BCF55}"/>
              </a:ext>
            </a:extLst>
          </p:cNvPr>
          <p:cNvCxnSpPr>
            <a:stCxn id="15" idx="3"/>
            <a:endCxn id="1028" idx="2"/>
          </p:cNvCxnSpPr>
          <p:nvPr/>
        </p:nvCxnSpPr>
        <p:spPr>
          <a:xfrm flipV="1">
            <a:off x="8501269" y="4836940"/>
            <a:ext cx="2047319" cy="72153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DC33DD8-ADF2-A78B-30F3-7764A45CF2A4}"/>
              </a:ext>
            </a:extLst>
          </p:cNvPr>
          <p:cNvPicPr>
            <a:picLocks noChangeAspect="1"/>
          </p:cNvPicPr>
          <p:nvPr/>
        </p:nvPicPr>
        <p:blipFill>
          <a:blip r:embed="rId8"/>
          <a:stretch>
            <a:fillRect/>
          </a:stretch>
        </p:blipFill>
        <p:spPr>
          <a:xfrm>
            <a:off x="4626570" y="2125542"/>
            <a:ext cx="4346354" cy="759898"/>
          </a:xfrm>
          <a:prstGeom prst="rect">
            <a:avLst/>
          </a:prstGeom>
        </p:spPr>
      </p:pic>
    </p:spTree>
    <p:extLst>
      <p:ext uri="{BB962C8B-B14F-4D97-AF65-F5344CB8AC3E}">
        <p14:creationId xmlns:p14="http://schemas.microsoft.com/office/powerpoint/2010/main" val="339882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A88C-D390-2B71-D670-F39FE198E2FE}"/>
              </a:ext>
            </a:extLst>
          </p:cNvPr>
          <p:cNvSpPr>
            <a:spLocks noGrp="1"/>
          </p:cNvSpPr>
          <p:nvPr>
            <p:ph type="title"/>
          </p:nvPr>
        </p:nvSpPr>
        <p:spPr/>
        <p:txBody>
          <a:bodyPr/>
          <a:lstStyle/>
          <a:p>
            <a:r>
              <a:rPr lang="en-US" dirty="0"/>
              <a:t>Discussion</a:t>
            </a:r>
          </a:p>
        </p:txBody>
      </p:sp>
      <p:sp>
        <p:nvSpPr>
          <p:cNvPr id="3" name="Slide Number Placeholder 2">
            <a:extLst>
              <a:ext uri="{FF2B5EF4-FFF2-40B4-BE49-F238E27FC236}">
                <a16:creationId xmlns:a16="http://schemas.microsoft.com/office/drawing/2014/main" id="{E2CFF6F4-FF97-A0F2-4E16-43EF18A733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TextBox 4">
            <a:extLst>
              <a:ext uri="{FF2B5EF4-FFF2-40B4-BE49-F238E27FC236}">
                <a16:creationId xmlns:a16="http://schemas.microsoft.com/office/drawing/2014/main" id="{945068E2-EE1B-5643-645C-C2DC69D23F8B}"/>
              </a:ext>
            </a:extLst>
          </p:cNvPr>
          <p:cNvSpPr txBox="1"/>
          <p:nvPr/>
        </p:nvSpPr>
        <p:spPr>
          <a:xfrm>
            <a:off x="797169" y="1267484"/>
            <a:ext cx="10679723" cy="3209340"/>
          </a:xfrm>
          <a:prstGeom prst="rect">
            <a:avLst/>
          </a:prstGeom>
          <a:noFill/>
        </p:spPr>
        <p:txBody>
          <a:bodyPr wrap="square" rtlCol="0">
            <a:spAutoFit/>
          </a:bodyPr>
          <a:lstStyle/>
          <a:p>
            <a:pPr marL="457200" indent="-457200">
              <a:lnSpc>
                <a:spcPct val="300000"/>
              </a:lnSpc>
              <a:buFont typeface="+mj-lt"/>
              <a:buAutoNum type="arabicPeriod"/>
            </a:pPr>
            <a:r>
              <a:rPr lang="en-US" sz="2400" dirty="0"/>
              <a:t>Plant vs System Level Emissions Impact </a:t>
            </a:r>
          </a:p>
          <a:p>
            <a:pPr marL="457200" indent="-457200">
              <a:lnSpc>
                <a:spcPct val="300000"/>
              </a:lnSpc>
              <a:buFont typeface="+mj-lt"/>
              <a:buAutoNum type="arabicPeriod"/>
            </a:pPr>
            <a:r>
              <a:rPr lang="en-US" sz="2400" dirty="0"/>
              <a:t>Impact of Cost Reductions</a:t>
            </a:r>
          </a:p>
          <a:p>
            <a:pPr marL="457200" indent="-457200">
              <a:lnSpc>
                <a:spcPct val="300000"/>
              </a:lnSpc>
              <a:buFont typeface="+mj-lt"/>
              <a:buAutoNum type="arabicPeriod"/>
            </a:pPr>
            <a:r>
              <a:rPr lang="en-US" sz="2400" dirty="0"/>
              <a:t>Optimal DAC Locations</a:t>
            </a:r>
          </a:p>
        </p:txBody>
      </p:sp>
      <p:pic>
        <p:nvPicPr>
          <p:cNvPr id="19458" name="Picture 2">
            <a:extLst>
              <a:ext uri="{FF2B5EF4-FFF2-40B4-BE49-F238E27FC236}">
                <a16:creationId xmlns:a16="http://schemas.microsoft.com/office/drawing/2014/main" id="{36191696-2ED1-2E5D-A4C9-361100705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170" y="3428999"/>
            <a:ext cx="1740877" cy="1671242"/>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8,700+ Sustainable Energy Systems Stock Illustrations, Royalty-Free Vector  Graphics &amp; Clip Art - iStock">
            <a:extLst>
              <a:ext uri="{FF2B5EF4-FFF2-40B4-BE49-F238E27FC236}">
                <a16:creationId xmlns:a16="http://schemas.microsoft.com/office/drawing/2014/main" id="{C0358877-F50D-EEEA-39AE-7F34F5E1A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0181" y="3224462"/>
            <a:ext cx="3711819" cy="208031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or: Curved 6">
            <a:extLst>
              <a:ext uri="{FF2B5EF4-FFF2-40B4-BE49-F238E27FC236}">
                <a16:creationId xmlns:a16="http://schemas.microsoft.com/office/drawing/2014/main" id="{AB984A15-42F4-203C-A9A4-001099CAB365}"/>
              </a:ext>
            </a:extLst>
          </p:cNvPr>
          <p:cNvCxnSpPr>
            <a:stCxn id="19460" idx="0"/>
            <a:endCxn id="19458" idx="0"/>
          </p:cNvCxnSpPr>
          <p:nvPr/>
        </p:nvCxnSpPr>
        <p:spPr>
          <a:xfrm rot="16200000" flipH="1" flipV="1">
            <a:off x="8376081" y="1468989"/>
            <a:ext cx="204537" cy="3715482"/>
          </a:xfrm>
          <a:prstGeom prst="curvedConnector3">
            <a:avLst>
              <a:gd name="adj1" fmla="val -36395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CD961D22-EC68-4E8A-04A6-94745BCAA20A}"/>
              </a:ext>
            </a:extLst>
          </p:cNvPr>
          <p:cNvCxnSpPr>
            <a:cxnSpLocks/>
            <a:stCxn id="19458" idx="2"/>
            <a:endCxn id="19460" idx="2"/>
          </p:cNvCxnSpPr>
          <p:nvPr/>
        </p:nvCxnSpPr>
        <p:spPr>
          <a:xfrm rot="16200000" flipH="1">
            <a:off x="8376081" y="3344769"/>
            <a:ext cx="204538" cy="3715482"/>
          </a:xfrm>
          <a:prstGeom prst="curvedConnector3">
            <a:avLst>
              <a:gd name="adj1" fmla="val 458219"/>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335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2A77C-36AF-DB1A-B256-A5F39731AB11}"/>
              </a:ext>
            </a:extLst>
          </p:cNvPr>
          <p:cNvSpPr>
            <a:spLocks noGrp="1"/>
          </p:cNvSpPr>
          <p:nvPr>
            <p:ph type="title"/>
          </p:nvPr>
        </p:nvSpPr>
        <p:spPr/>
        <p:txBody>
          <a:bodyPr/>
          <a:lstStyle/>
          <a:p>
            <a:r>
              <a:rPr lang="en-US" dirty="0"/>
              <a:t>Future Work</a:t>
            </a:r>
          </a:p>
        </p:txBody>
      </p:sp>
      <p:sp>
        <p:nvSpPr>
          <p:cNvPr id="3" name="Slide Number Placeholder 2">
            <a:extLst>
              <a:ext uri="{FF2B5EF4-FFF2-40B4-BE49-F238E27FC236}">
                <a16:creationId xmlns:a16="http://schemas.microsoft.com/office/drawing/2014/main" id="{4B37FCCD-E191-C03F-F2E0-445BB1B597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TextBox 4">
            <a:extLst>
              <a:ext uri="{FF2B5EF4-FFF2-40B4-BE49-F238E27FC236}">
                <a16:creationId xmlns:a16="http://schemas.microsoft.com/office/drawing/2014/main" id="{7846830E-60D6-0C02-196E-00FF9BD59141}"/>
              </a:ext>
            </a:extLst>
          </p:cNvPr>
          <p:cNvSpPr txBox="1"/>
          <p:nvPr/>
        </p:nvSpPr>
        <p:spPr>
          <a:xfrm>
            <a:off x="627185" y="1465385"/>
            <a:ext cx="10679723" cy="3884397"/>
          </a:xfrm>
          <a:prstGeom prst="rect">
            <a:avLst/>
          </a:prstGeom>
          <a:noFill/>
        </p:spPr>
        <p:txBody>
          <a:bodyPr wrap="square" rtlCol="0">
            <a:spAutoFit/>
          </a:bodyPr>
          <a:lstStyle/>
          <a:p>
            <a:pPr marL="457200" indent="-457200">
              <a:lnSpc>
                <a:spcPct val="200000"/>
              </a:lnSpc>
              <a:buFont typeface="+mj-lt"/>
              <a:buAutoNum type="arabicPeriod"/>
            </a:pPr>
            <a:r>
              <a:rPr lang="en-US" dirty="0"/>
              <a:t>DAC Hubs: Implement several DAC plants within the same zone and in different zones to study how the system level impacts of DAC changes</a:t>
            </a:r>
          </a:p>
          <a:p>
            <a:pPr marL="457200" indent="-457200">
              <a:lnSpc>
                <a:spcPct val="200000"/>
              </a:lnSpc>
              <a:buFont typeface="+mj-lt"/>
              <a:buAutoNum type="arabicPeriod"/>
            </a:pPr>
            <a:r>
              <a:rPr lang="en-US" dirty="0"/>
              <a:t>Renewable Matching: Add constraints requiring DAC plants to only use new-build renewable resources</a:t>
            </a:r>
          </a:p>
          <a:p>
            <a:pPr marL="457200" indent="-457200">
              <a:lnSpc>
                <a:spcPct val="200000"/>
              </a:lnSpc>
              <a:buFont typeface="+mj-lt"/>
              <a:buAutoNum type="arabicPeriod"/>
            </a:pPr>
            <a:r>
              <a:rPr lang="en-US" dirty="0"/>
              <a:t>Location: Simulate DAC plants in other energy systems outside Texas to explore how costs change</a:t>
            </a:r>
          </a:p>
          <a:p>
            <a:pPr marL="457200" indent="-457200">
              <a:lnSpc>
                <a:spcPct val="200000"/>
              </a:lnSpc>
              <a:buFont typeface="+mj-lt"/>
              <a:buAutoNum type="arabicPeriod"/>
            </a:pPr>
            <a:r>
              <a:rPr lang="en-US" dirty="0"/>
              <a:t>Higher Capture Capacity: Model 10MT DAC Plant to see how system dynamics change with larger energy requirements</a:t>
            </a:r>
          </a:p>
        </p:txBody>
      </p:sp>
    </p:spTree>
    <p:extLst>
      <p:ext uri="{BB962C8B-B14F-4D97-AF65-F5344CB8AC3E}">
        <p14:creationId xmlns:p14="http://schemas.microsoft.com/office/powerpoint/2010/main" val="1123972716"/>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g13d271a8fff_0_23"/>
          <p:cNvSpPr txBox="1">
            <a:spLocks noGrp="1"/>
          </p:cNvSpPr>
          <p:nvPr>
            <p:ph type="sldNum" idx="12"/>
          </p:nvPr>
        </p:nvSpPr>
        <p:spPr>
          <a:xfrm>
            <a:off x="902208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8" name="Google Shape;176;g13d271a8fff_0_50">
            <a:extLst>
              <a:ext uri="{FF2B5EF4-FFF2-40B4-BE49-F238E27FC236}">
                <a16:creationId xmlns:a16="http://schemas.microsoft.com/office/drawing/2014/main" id="{C826EBD4-B333-C339-792A-6206FD05641E}"/>
              </a:ext>
            </a:extLst>
          </p:cNvPr>
          <p:cNvSpPr txBox="1">
            <a:spLocks/>
          </p:cNvSpPr>
          <p:nvPr/>
        </p:nvSpPr>
        <p:spPr>
          <a:xfrm>
            <a:off x="9022080" y="6356350"/>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2000" b="0" i="0" u="none" strike="noStrike" cap="none">
                <a:solidFill>
                  <a:srgbClr val="EE6D0B"/>
                </a:solidFill>
                <a:latin typeface="Libre Franklin Medium"/>
                <a:ea typeface="Libre Franklin Medium"/>
                <a:cs typeface="Libre Franklin Medium"/>
                <a:sym typeface="Libre Franklin Medium"/>
              </a:defRPr>
            </a:lvl1pPr>
            <a:lvl2pPr marL="0" marR="0" lvl="1" indent="0" algn="r" rtl="0">
              <a:lnSpc>
                <a:spcPct val="100000"/>
              </a:lnSpc>
              <a:spcBef>
                <a:spcPts val="0"/>
              </a:spcBef>
              <a:spcAft>
                <a:spcPts val="0"/>
              </a:spcAft>
              <a:buClr>
                <a:srgbClr val="000000"/>
              </a:buClr>
              <a:buFont typeface="Arial"/>
              <a:buNone/>
              <a:defRPr sz="2000" b="0" i="0" u="none" strike="noStrike" cap="none">
                <a:solidFill>
                  <a:srgbClr val="EE6D0B"/>
                </a:solidFill>
                <a:latin typeface="Libre Franklin Medium"/>
                <a:ea typeface="Libre Franklin Medium"/>
                <a:cs typeface="Libre Franklin Medium"/>
                <a:sym typeface="Libre Franklin Medium"/>
              </a:defRPr>
            </a:lvl2pPr>
            <a:lvl3pPr marL="0" marR="0" lvl="2" indent="0" algn="r" rtl="0">
              <a:lnSpc>
                <a:spcPct val="100000"/>
              </a:lnSpc>
              <a:spcBef>
                <a:spcPts val="0"/>
              </a:spcBef>
              <a:spcAft>
                <a:spcPts val="0"/>
              </a:spcAft>
              <a:buClr>
                <a:srgbClr val="000000"/>
              </a:buClr>
              <a:buFont typeface="Arial"/>
              <a:buNone/>
              <a:defRPr sz="2000" b="0" i="0" u="none" strike="noStrike" cap="none">
                <a:solidFill>
                  <a:srgbClr val="EE6D0B"/>
                </a:solidFill>
                <a:latin typeface="Libre Franklin Medium"/>
                <a:ea typeface="Libre Franklin Medium"/>
                <a:cs typeface="Libre Franklin Medium"/>
                <a:sym typeface="Libre Franklin Medium"/>
              </a:defRPr>
            </a:lvl3pPr>
            <a:lvl4pPr marL="0" marR="0" lvl="3" indent="0" algn="r" rtl="0">
              <a:lnSpc>
                <a:spcPct val="100000"/>
              </a:lnSpc>
              <a:spcBef>
                <a:spcPts val="0"/>
              </a:spcBef>
              <a:spcAft>
                <a:spcPts val="0"/>
              </a:spcAft>
              <a:buClr>
                <a:srgbClr val="000000"/>
              </a:buClr>
              <a:buFont typeface="Arial"/>
              <a:buNone/>
              <a:defRPr sz="2000" b="0" i="0" u="none" strike="noStrike" cap="none">
                <a:solidFill>
                  <a:srgbClr val="EE6D0B"/>
                </a:solidFill>
                <a:latin typeface="Libre Franklin Medium"/>
                <a:ea typeface="Libre Franklin Medium"/>
                <a:cs typeface="Libre Franklin Medium"/>
                <a:sym typeface="Libre Franklin Medium"/>
              </a:defRPr>
            </a:lvl4pPr>
            <a:lvl5pPr marL="0" marR="0" lvl="4" indent="0" algn="r" rtl="0">
              <a:lnSpc>
                <a:spcPct val="100000"/>
              </a:lnSpc>
              <a:spcBef>
                <a:spcPts val="0"/>
              </a:spcBef>
              <a:spcAft>
                <a:spcPts val="0"/>
              </a:spcAft>
              <a:buClr>
                <a:srgbClr val="000000"/>
              </a:buClr>
              <a:buFont typeface="Arial"/>
              <a:buNone/>
              <a:defRPr sz="2000" b="0" i="0" u="none" strike="noStrike" cap="none">
                <a:solidFill>
                  <a:srgbClr val="EE6D0B"/>
                </a:solidFill>
                <a:latin typeface="Libre Franklin Medium"/>
                <a:ea typeface="Libre Franklin Medium"/>
                <a:cs typeface="Libre Franklin Medium"/>
                <a:sym typeface="Libre Franklin Medium"/>
              </a:defRPr>
            </a:lvl5pPr>
            <a:lvl6pPr marL="0" marR="0" lvl="5" indent="0" algn="r" rtl="0">
              <a:lnSpc>
                <a:spcPct val="100000"/>
              </a:lnSpc>
              <a:spcBef>
                <a:spcPts val="0"/>
              </a:spcBef>
              <a:spcAft>
                <a:spcPts val="0"/>
              </a:spcAft>
              <a:buClr>
                <a:srgbClr val="000000"/>
              </a:buClr>
              <a:buFont typeface="Arial"/>
              <a:buNone/>
              <a:defRPr sz="2000" b="0" i="0" u="none" strike="noStrike" cap="none">
                <a:solidFill>
                  <a:srgbClr val="EE6D0B"/>
                </a:solidFill>
                <a:latin typeface="Libre Franklin Medium"/>
                <a:ea typeface="Libre Franklin Medium"/>
                <a:cs typeface="Libre Franklin Medium"/>
                <a:sym typeface="Libre Franklin Medium"/>
              </a:defRPr>
            </a:lvl6pPr>
            <a:lvl7pPr marL="0" marR="0" lvl="6" indent="0" algn="r" rtl="0">
              <a:lnSpc>
                <a:spcPct val="100000"/>
              </a:lnSpc>
              <a:spcBef>
                <a:spcPts val="0"/>
              </a:spcBef>
              <a:spcAft>
                <a:spcPts val="0"/>
              </a:spcAft>
              <a:buClr>
                <a:srgbClr val="000000"/>
              </a:buClr>
              <a:buFont typeface="Arial"/>
              <a:buNone/>
              <a:defRPr sz="2000" b="0" i="0" u="none" strike="noStrike" cap="none">
                <a:solidFill>
                  <a:srgbClr val="EE6D0B"/>
                </a:solidFill>
                <a:latin typeface="Libre Franklin Medium"/>
                <a:ea typeface="Libre Franklin Medium"/>
                <a:cs typeface="Libre Franklin Medium"/>
                <a:sym typeface="Libre Franklin Medium"/>
              </a:defRPr>
            </a:lvl7pPr>
            <a:lvl8pPr marL="0" marR="0" lvl="7" indent="0" algn="r" rtl="0">
              <a:lnSpc>
                <a:spcPct val="100000"/>
              </a:lnSpc>
              <a:spcBef>
                <a:spcPts val="0"/>
              </a:spcBef>
              <a:spcAft>
                <a:spcPts val="0"/>
              </a:spcAft>
              <a:buClr>
                <a:srgbClr val="000000"/>
              </a:buClr>
              <a:buFont typeface="Arial"/>
              <a:buNone/>
              <a:defRPr sz="2000" b="0" i="0" u="none" strike="noStrike" cap="none">
                <a:solidFill>
                  <a:srgbClr val="EE6D0B"/>
                </a:solidFill>
                <a:latin typeface="Libre Franklin Medium"/>
                <a:ea typeface="Libre Franklin Medium"/>
                <a:cs typeface="Libre Franklin Medium"/>
                <a:sym typeface="Libre Franklin Medium"/>
              </a:defRPr>
            </a:lvl8pPr>
            <a:lvl9pPr marL="0" marR="0" lvl="8" indent="0" algn="r" rtl="0">
              <a:lnSpc>
                <a:spcPct val="100000"/>
              </a:lnSpc>
              <a:spcBef>
                <a:spcPts val="0"/>
              </a:spcBef>
              <a:spcAft>
                <a:spcPts val="0"/>
              </a:spcAft>
              <a:buClr>
                <a:srgbClr val="000000"/>
              </a:buClr>
              <a:buFont typeface="Arial"/>
              <a:buNone/>
              <a:defRPr sz="2000" b="0" i="0" u="none" strike="noStrike" cap="none">
                <a:solidFill>
                  <a:srgbClr val="EE6D0B"/>
                </a:solidFill>
                <a:latin typeface="Libre Franklin Medium"/>
                <a:ea typeface="Libre Franklin Medium"/>
                <a:cs typeface="Libre Franklin Medium"/>
                <a:sym typeface="Libre Franklin Medium"/>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smtClean="0">
                <a:ln>
                  <a:noFill/>
                </a:ln>
                <a:solidFill>
                  <a:schemeClr val="bg1"/>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US" sz="2000" b="0" i="0" u="none" strike="noStrike" kern="0" cap="none" spc="0" normalizeH="0" baseline="0" noProof="0" dirty="0">
              <a:ln>
                <a:noFill/>
              </a:ln>
              <a:solidFill>
                <a:schemeClr val="bg1"/>
              </a:solidFill>
              <a:effectLst/>
              <a:uLnTx/>
              <a:uFillTx/>
              <a:latin typeface="Libre Franklin Medium"/>
              <a:sym typeface="Libre Franklin Medium"/>
            </a:endParaRPr>
          </a:p>
        </p:txBody>
      </p:sp>
      <p:sp>
        <p:nvSpPr>
          <p:cNvPr id="2" name="Google Shape;175;g13d271a8fff_0_50">
            <a:extLst>
              <a:ext uri="{FF2B5EF4-FFF2-40B4-BE49-F238E27FC236}">
                <a16:creationId xmlns:a16="http://schemas.microsoft.com/office/drawing/2014/main" id="{9DB859B6-12E0-4737-6DC2-7A3349D56A05}"/>
              </a:ext>
            </a:extLst>
          </p:cNvPr>
          <p:cNvSpPr txBox="1">
            <a:spLocks/>
          </p:cNvSpPr>
          <p:nvPr/>
        </p:nvSpPr>
        <p:spPr>
          <a:xfrm>
            <a:off x="0" y="0"/>
            <a:ext cx="12192000" cy="6899031"/>
          </a:xfrm>
          <a:prstGeom prst="rect">
            <a:avLst/>
          </a:prstGeom>
          <a:solidFill>
            <a:schemeClr val="tx2">
              <a:lumMod val="25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FFFFFF"/>
              </a:buClr>
              <a:buSzPts val="990"/>
              <a:buFont typeface="Libre Franklin Medium"/>
              <a:buNone/>
              <a:tabLst/>
              <a:defRPr/>
            </a:pPr>
            <a:r>
              <a:rPr kumimoji="0" lang="en-US" sz="6000" b="0" i="0" u="none" strike="noStrike" kern="0" cap="none" spc="0" normalizeH="0" baseline="0" noProof="0" dirty="0">
                <a:ln>
                  <a:noFill/>
                </a:ln>
                <a:solidFill>
                  <a:srgbClr val="FFFFFF"/>
                </a:solidFill>
                <a:effectLst/>
                <a:uLnTx/>
                <a:uFillTx/>
                <a:latin typeface="Libre Franklin Medium"/>
                <a:sym typeface="Libre Franklin Medium"/>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rPr>
              <a:t>Appendix</a:t>
            </a:r>
            <a:endParaRPr kumimoji="0" lang="en-US" sz="6000" b="0" i="0" u="none" strike="noStrike" kern="0" cap="none" spc="0" normalizeH="0" baseline="0" noProof="0" dirty="0">
              <a:ln>
                <a:noFill/>
              </a:ln>
              <a:solidFill>
                <a:srgbClr val="FFFFFF"/>
              </a:solidFill>
              <a:effectLst/>
              <a:uLnTx/>
              <a:uFillTx/>
              <a:latin typeface="Libre Franklin Medium"/>
              <a:sym typeface="Libre Franklin Medium"/>
            </a:endParaRPr>
          </a:p>
        </p:txBody>
      </p:sp>
    </p:spTree>
    <p:extLst>
      <p:ext uri="{BB962C8B-B14F-4D97-AF65-F5344CB8AC3E}">
        <p14:creationId xmlns:p14="http://schemas.microsoft.com/office/powerpoint/2010/main" val="491343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1AFE-F80D-598A-3926-B0924CD9E6BF}"/>
              </a:ext>
            </a:extLst>
          </p:cNvPr>
          <p:cNvSpPr>
            <a:spLocks noGrp="1"/>
          </p:cNvSpPr>
          <p:nvPr>
            <p:ph type="title"/>
          </p:nvPr>
        </p:nvSpPr>
        <p:spPr/>
        <p:txBody>
          <a:bodyPr>
            <a:normAutofit/>
          </a:bodyPr>
          <a:lstStyle/>
          <a:p>
            <a:r>
              <a:rPr lang="en-US" dirty="0"/>
              <a:t>TES Cost Data (Part 1)</a:t>
            </a:r>
          </a:p>
        </p:txBody>
      </p:sp>
      <p:sp>
        <p:nvSpPr>
          <p:cNvPr id="3" name="Slide Number Placeholder 2">
            <a:extLst>
              <a:ext uri="{FF2B5EF4-FFF2-40B4-BE49-F238E27FC236}">
                <a16:creationId xmlns:a16="http://schemas.microsoft.com/office/drawing/2014/main" id="{4BB75E38-55F5-00C8-6B7A-ED35F5003E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graphicFrame>
        <p:nvGraphicFramePr>
          <p:cNvPr id="4" name="Table 3">
            <a:extLst>
              <a:ext uri="{FF2B5EF4-FFF2-40B4-BE49-F238E27FC236}">
                <a16:creationId xmlns:a16="http://schemas.microsoft.com/office/drawing/2014/main" id="{184AA325-71CB-F934-6E3A-DE331C11ABD3}"/>
              </a:ext>
            </a:extLst>
          </p:cNvPr>
          <p:cNvGraphicFramePr>
            <a:graphicFrameLocks noGrp="1"/>
          </p:cNvGraphicFramePr>
          <p:nvPr>
            <p:extLst>
              <p:ext uri="{D42A27DB-BD31-4B8C-83A1-F6EECF244321}">
                <p14:modId xmlns:p14="http://schemas.microsoft.com/office/powerpoint/2010/main" val="203121935"/>
              </p:ext>
            </p:extLst>
          </p:nvPr>
        </p:nvGraphicFramePr>
        <p:xfrm>
          <a:off x="924227" y="1684787"/>
          <a:ext cx="10847284" cy="3196852"/>
        </p:xfrm>
        <a:graphic>
          <a:graphicData uri="http://schemas.openxmlformats.org/drawingml/2006/table">
            <a:tbl>
              <a:tblPr firstRow="1" firstCol="1" bandRow="1">
                <a:tableStyleId>{5C22544A-7EE6-4342-B048-85BDC9FD1C3A}</a:tableStyleId>
              </a:tblPr>
              <a:tblGrid>
                <a:gridCol w="4055059">
                  <a:extLst>
                    <a:ext uri="{9D8B030D-6E8A-4147-A177-3AD203B41FA5}">
                      <a16:colId xmlns:a16="http://schemas.microsoft.com/office/drawing/2014/main" val="1374341603"/>
                    </a:ext>
                  </a:extLst>
                </a:gridCol>
                <a:gridCol w="1216518">
                  <a:extLst>
                    <a:ext uri="{9D8B030D-6E8A-4147-A177-3AD203B41FA5}">
                      <a16:colId xmlns:a16="http://schemas.microsoft.com/office/drawing/2014/main" val="3508247626"/>
                    </a:ext>
                  </a:extLst>
                </a:gridCol>
                <a:gridCol w="3750930">
                  <a:extLst>
                    <a:ext uri="{9D8B030D-6E8A-4147-A177-3AD203B41FA5}">
                      <a16:colId xmlns:a16="http://schemas.microsoft.com/office/drawing/2014/main" val="115883309"/>
                    </a:ext>
                  </a:extLst>
                </a:gridCol>
                <a:gridCol w="1824777">
                  <a:extLst>
                    <a:ext uri="{9D8B030D-6E8A-4147-A177-3AD203B41FA5}">
                      <a16:colId xmlns:a16="http://schemas.microsoft.com/office/drawing/2014/main" val="241627650"/>
                    </a:ext>
                  </a:extLst>
                </a:gridCol>
              </a:tblGrid>
              <a:tr h="1399785">
                <a:tc>
                  <a:txBody>
                    <a:bodyPr/>
                    <a:lstStyle/>
                    <a:p>
                      <a:pPr marL="0" marR="0">
                        <a:lnSpc>
                          <a:spcPct val="150000"/>
                        </a:lnSpc>
                        <a:spcBef>
                          <a:spcPts val="0"/>
                        </a:spcBef>
                        <a:spcAft>
                          <a:spcPts val="0"/>
                        </a:spcAft>
                      </a:pPr>
                      <a:r>
                        <a:rPr lang="en-US" sz="2100" kern="100">
                          <a:effectLst/>
                        </a:rPr>
                        <a:t>Storage Capacity Components</a:t>
                      </a:r>
                      <a:endParaRPr lang="en-US" sz="2000" kern="100">
                        <a:effectLst/>
                        <a:latin typeface="Arial" panose="020B0604020202020204" pitchFamily="34" charset="0"/>
                        <a:ea typeface="Arial" panose="020B0604020202020204" pitchFamily="34" charset="0"/>
                      </a:endParaRPr>
                    </a:p>
                  </a:txBody>
                  <a:tcPr marL="121652" marR="121652" marT="0" marB="0"/>
                </a:tc>
                <a:tc>
                  <a:txBody>
                    <a:bodyPr/>
                    <a:lstStyle/>
                    <a:p>
                      <a:pPr marL="0" marR="0">
                        <a:lnSpc>
                          <a:spcPct val="150000"/>
                        </a:lnSpc>
                        <a:spcBef>
                          <a:spcPts val="0"/>
                        </a:spcBef>
                        <a:spcAft>
                          <a:spcPts val="0"/>
                        </a:spcAft>
                      </a:pPr>
                      <a:r>
                        <a:rPr lang="en-US" sz="2100" kern="100">
                          <a:effectLst/>
                        </a:rPr>
                        <a:t>Cost ($/kWh)</a:t>
                      </a:r>
                      <a:endParaRPr lang="en-US" sz="2000" kern="100">
                        <a:effectLst/>
                        <a:latin typeface="Arial" panose="020B0604020202020204" pitchFamily="34" charset="0"/>
                        <a:ea typeface="Arial" panose="020B0604020202020204" pitchFamily="34" charset="0"/>
                      </a:endParaRPr>
                    </a:p>
                  </a:txBody>
                  <a:tcPr marL="121652" marR="121652" marT="0" marB="0"/>
                </a:tc>
                <a:tc>
                  <a:txBody>
                    <a:bodyPr/>
                    <a:lstStyle/>
                    <a:p>
                      <a:pPr marL="0" marR="0">
                        <a:lnSpc>
                          <a:spcPct val="150000"/>
                        </a:lnSpc>
                        <a:spcBef>
                          <a:spcPts val="0"/>
                        </a:spcBef>
                        <a:spcAft>
                          <a:spcPts val="0"/>
                        </a:spcAft>
                      </a:pPr>
                      <a:r>
                        <a:rPr lang="en-US" sz="2100" kern="100">
                          <a:effectLst/>
                        </a:rPr>
                        <a:t>Charge Capacity Components</a:t>
                      </a:r>
                      <a:endParaRPr lang="en-US" sz="2000" kern="100">
                        <a:effectLst/>
                        <a:latin typeface="Arial" panose="020B0604020202020204" pitchFamily="34" charset="0"/>
                        <a:ea typeface="Arial" panose="020B0604020202020204" pitchFamily="34" charset="0"/>
                      </a:endParaRPr>
                    </a:p>
                  </a:txBody>
                  <a:tcPr marL="121652" marR="121652" marT="0" marB="0"/>
                </a:tc>
                <a:tc>
                  <a:txBody>
                    <a:bodyPr/>
                    <a:lstStyle/>
                    <a:p>
                      <a:pPr marL="0" marR="0">
                        <a:lnSpc>
                          <a:spcPct val="150000"/>
                        </a:lnSpc>
                        <a:spcBef>
                          <a:spcPts val="0"/>
                        </a:spcBef>
                        <a:spcAft>
                          <a:spcPts val="0"/>
                        </a:spcAft>
                      </a:pPr>
                      <a:r>
                        <a:rPr lang="en-US" sz="2100" kern="100">
                          <a:effectLst/>
                        </a:rPr>
                        <a:t>Cost ($/kW)</a:t>
                      </a:r>
                      <a:endParaRPr lang="en-US" sz="2000" kern="100">
                        <a:effectLst/>
                        <a:latin typeface="Arial" panose="020B0604020202020204" pitchFamily="34" charset="0"/>
                        <a:ea typeface="Arial" panose="020B0604020202020204" pitchFamily="34" charset="0"/>
                      </a:endParaRPr>
                    </a:p>
                  </a:txBody>
                  <a:tcPr marL="121652" marR="121652" marT="0" marB="0"/>
                </a:tc>
                <a:extLst>
                  <a:ext uri="{0D108BD9-81ED-4DB2-BD59-A6C34878D82A}">
                    <a16:rowId xmlns:a16="http://schemas.microsoft.com/office/drawing/2014/main" val="3907010465"/>
                  </a:ext>
                </a:extLst>
              </a:tr>
              <a:tr h="923427">
                <a:tc>
                  <a:txBody>
                    <a:bodyPr/>
                    <a:lstStyle/>
                    <a:p>
                      <a:pPr marL="342900" marR="0" lvl="0" indent="-342900">
                        <a:lnSpc>
                          <a:spcPct val="150000"/>
                        </a:lnSpc>
                        <a:spcBef>
                          <a:spcPts val="0"/>
                        </a:spcBef>
                        <a:spcAft>
                          <a:spcPts val="800"/>
                        </a:spcAft>
                        <a:buFont typeface="Symbol" panose="05050102010706020507" pitchFamily="18" charset="2"/>
                        <a:buChar char=""/>
                      </a:pPr>
                      <a:r>
                        <a:rPr lang="en-US" sz="2100" kern="100">
                          <a:effectLst/>
                        </a:rPr>
                        <a:t>Thermal Storage Medium</a:t>
                      </a:r>
                      <a:endParaRPr lang="en-US" sz="2100" kern="100">
                        <a:effectLst/>
                        <a:latin typeface="Aptos" panose="020B0004020202020204" pitchFamily="34" charset="0"/>
                        <a:ea typeface="Aptos" panose="020B0004020202020204" pitchFamily="34" charset="0"/>
                        <a:cs typeface="Times New Roman" panose="02020603050405020304" pitchFamily="18" charset="0"/>
                      </a:endParaRPr>
                    </a:p>
                  </a:txBody>
                  <a:tcPr marL="121652" marR="121652" marT="0" marB="0"/>
                </a:tc>
                <a:tc>
                  <a:txBody>
                    <a:bodyPr/>
                    <a:lstStyle/>
                    <a:p>
                      <a:pPr marL="0" marR="0">
                        <a:lnSpc>
                          <a:spcPct val="150000"/>
                        </a:lnSpc>
                        <a:spcBef>
                          <a:spcPts val="0"/>
                        </a:spcBef>
                        <a:spcAft>
                          <a:spcPts val="0"/>
                        </a:spcAft>
                      </a:pPr>
                      <a:r>
                        <a:rPr lang="en-US" sz="2100" kern="100">
                          <a:effectLst/>
                        </a:rPr>
                        <a:t>10.3</a:t>
                      </a:r>
                      <a:endParaRPr lang="en-US" sz="2000" kern="100">
                        <a:effectLst/>
                        <a:latin typeface="Arial" panose="020B0604020202020204" pitchFamily="34" charset="0"/>
                        <a:ea typeface="Arial" panose="020B0604020202020204" pitchFamily="34" charset="0"/>
                      </a:endParaRPr>
                    </a:p>
                  </a:txBody>
                  <a:tcPr marL="121652" marR="121652" marT="0" marB="0"/>
                </a:tc>
                <a:tc>
                  <a:txBody>
                    <a:bodyPr/>
                    <a:lstStyle/>
                    <a:p>
                      <a:pPr marL="342900" marR="0" lvl="0" indent="-342900" algn="just">
                        <a:lnSpc>
                          <a:spcPct val="150000"/>
                        </a:lnSpc>
                        <a:spcBef>
                          <a:spcPts val="0"/>
                        </a:spcBef>
                        <a:spcAft>
                          <a:spcPts val="800"/>
                        </a:spcAft>
                        <a:buFont typeface="Symbol" panose="05050102010706020507" pitchFamily="18" charset="2"/>
                        <a:buChar char=""/>
                      </a:pPr>
                      <a:r>
                        <a:rPr lang="en-US" sz="2100" kern="100">
                          <a:effectLst/>
                        </a:rPr>
                        <a:t>Resistance heater wire</a:t>
                      </a:r>
                      <a:endParaRPr lang="en-US" sz="2100" kern="100">
                        <a:effectLst/>
                        <a:latin typeface="Aptos" panose="020B0004020202020204" pitchFamily="34" charset="0"/>
                        <a:ea typeface="Aptos" panose="020B0004020202020204" pitchFamily="34" charset="0"/>
                        <a:cs typeface="Times New Roman" panose="02020603050405020304" pitchFamily="18" charset="0"/>
                      </a:endParaRPr>
                    </a:p>
                  </a:txBody>
                  <a:tcPr marL="121652" marR="121652" marT="0" marB="0"/>
                </a:tc>
                <a:tc>
                  <a:txBody>
                    <a:bodyPr/>
                    <a:lstStyle/>
                    <a:p>
                      <a:pPr marL="0" marR="0">
                        <a:lnSpc>
                          <a:spcPct val="150000"/>
                        </a:lnSpc>
                        <a:spcBef>
                          <a:spcPts val="0"/>
                        </a:spcBef>
                        <a:spcAft>
                          <a:spcPts val="0"/>
                        </a:spcAft>
                      </a:pPr>
                      <a:r>
                        <a:rPr lang="en-US" sz="2100" kern="100">
                          <a:effectLst/>
                        </a:rPr>
                        <a:t>14</a:t>
                      </a:r>
                      <a:endParaRPr lang="en-US" sz="2000" kern="100">
                        <a:effectLst/>
                        <a:latin typeface="Arial" panose="020B0604020202020204" pitchFamily="34" charset="0"/>
                        <a:ea typeface="Arial" panose="020B0604020202020204" pitchFamily="34" charset="0"/>
                      </a:endParaRPr>
                    </a:p>
                  </a:txBody>
                  <a:tcPr marL="121652" marR="121652" marT="0" marB="0"/>
                </a:tc>
                <a:extLst>
                  <a:ext uri="{0D108BD9-81ED-4DB2-BD59-A6C34878D82A}">
                    <a16:rowId xmlns:a16="http://schemas.microsoft.com/office/drawing/2014/main" val="242159377"/>
                  </a:ext>
                </a:extLst>
              </a:tr>
              <a:tr h="436820">
                <a:tc>
                  <a:txBody>
                    <a:bodyPr/>
                    <a:lstStyle/>
                    <a:p>
                      <a:pPr marL="342900" marR="0" lvl="0" indent="-342900">
                        <a:lnSpc>
                          <a:spcPct val="150000"/>
                        </a:lnSpc>
                        <a:spcBef>
                          <a:spcPts val="0"/>
                        </a:spcBef>
                        <a:spcAft>
                          <a:spcPts val="800"/>
                        </a:spcAft>
                        <a:buFont typeface="Symbol" panose="05050102010706020507" pitchFamily="18" charset="2"/>
                        <a:buChar char=""/>
                      </a:pPr>
                      <a:r>
                        <a:rPr lang="en-US" sz="2100" kern="100">
                          <a:effectLst/>
                        </a:rPr>
                        <a:t>Insulation</a:t>
                      </a:r>
                      <a:endParaRPr lang="en-US" sz="2100" kern="100">
                        <a:effectLst/>
                        <a:latin typeface="Aptos" panose="020B0004020202020204" pitchFamily="34" charset="0"/>
                        <a:ea typeface="Aptos" panose="020B0004020202020204" pitchFamily="34" charset="0"/>
                        <a:cs typeface="Times New Roman" panose="02020603050405020304" pitchFamily="18" charset="0"/>
                      </a:endParaRPr>
                    </a:p>
                  </a:txBody>
                  <a:tcPr marL="121652" marR="121652" marT="0" marB="0"/>
                </a:tc>
                <a:tc>
                  <a:txBody>
                    <a:bodyPr/>
                    <a:lstStyle/>
                    <a:p>
                      <a:pPr marL="0" marR="0">
                        <a:lnSpc>
                          <a:spcPct val="150000"/>
                        </a:lnSpc>
                        <a:spcBef>
                          <a:spcPts val="0"/>
                        </a:spcBef>
                        <a:spcAft>
                          <a:spcPts val="0"/>
                        </a:spcAft>
                      </a:pPr>
                      <a:r>
                        <a:rPr lang="en-US" sz="2100" kern="100">
                          <a:effectLst/>
                        </a:rPr>
                        <a:t>0.4</a:t>
                      </a:r>
                      <a:endParaRPr lang="en-US" sz="2000" kern="100">
                        <a:effectLst/>
                        <a:latin typeface="Arial" panose="020B0604020202020204" pitchFamily="34" charset="0"/>
                        <a:ea typeface="Arial" panose="020B0604020202020204" pitchFamily="34" charset="0"/>
                      </a:endParaRPr>
                    </a:p>
                  </a:txBody>
                  <a:tcPr marL="121652" marR="121652" marT="0" marB="0"/>
                </a:tc>
                <a:tc>
                  <a:txBody>
                    <a:bodyPr/>
                    <a:lstStyle/>
                    <a:p>
                      <a:pPr marL="342900" marR="0" lvl="0" indent="-342900" algn="just">
                        <a:lnSpc>
                          <a:spcPct val="150000"/>
                        </a:lnSpc>
                        <a:spcBef>
                          <a:spcPts val="0"/>
                        </a:spcBef>
                        <a:spcAft>
                          <a:spcPts val="800"/>
                        </a:spcAft>
                        <a:buFont typeface="Symbol" panose="05050102010706020507" pitchFamily="18" charset="2"/>
                        <a:buChar char=""/>
                      </a:pPr>
                      <a:r>
                        <a:rPr lang="en-US" sz="2100" kern="100">
                          <a:effectLst/>
                        </a:rPr>
                        <a:t>Transformer</a:t>
                      </a:r>
                      <a:endParaRPr lang="en-US" sz="2100" kern="100">
                        <a:effectLst/>
                        <a:latin typeface="Aptos" panose="020B0004020202020204" pitchFamily="34" charset="0"/>
                        <a:ea typeface="Aptos" panose="020B0004020202020204" pitchFamily="34" charset="0"/>
                        <a:cs typeface="Times New Roman" panose="02020603050405020304" pitchFamily="18" charset="0"/>
                      </a:endParaRPr>
                    </a:p>
                  </a:txBody>
                  <a:tcPr marL="121652" marR="121652" marT="0" marB="0"/>
                </a:tc>
                <a:tc>
                  <a:txBody>
                    <a:bodyPr/>
                    <a:lstStyle/>
                    <a:p>
                      <a:pPr marL="0" marR="0">
                        <a:lnSpc>
                          <a:spcPct val="150000"/>
                        </a:lnSpc>
                        <a:spcBef>
                          <a:spcPts val="0"/>
                        </a:spcBef>
                        <a:spcAft>
                          <a:spcPts val="0"/>
                        </a:spcAft>
                      </a:pPr>
                      <a:r>
                        <a:rPr lang="en-US" sz="2100" kern="100">
                          <a:effectLst/>
                        </a:rPr>
                        <a:t>4</a:t>
                      </a:r>
                      <a:endParaRPr lang="en-US" sz="2000" kern="100">
                        <a:effectLst/>
                        <a:latin typeface="Arial" panose="020B0604020202020204" pitchFamily="34" charset="0"/>
                        <a:ea typeface="Arial" panose="020B0604020202020204" pitchFamily="34" charset="0"/>
                      </a:endParaRPr>
                    </a:p>
                  </a:txBody>
                  <a:tcPr marL="121652" marR="121652" marT="0" marB="0"/>
                </a:tc>
                <a:extLst>
                  <a:ext uri="{0D108BD9-81ED-4DB2-BD59-A6C34878D82A}">
                    <a16:rowId xmlns:a16="http://schemas.microsoft.com/office/drawing/2014/main" val="2667825675"/>
                  </a:ext>
                </a:extLst>
              </a:tr>
              <a:tr h="436820">
                <a:tc>
                  <a:txBody>
                    <a:bodyPr/>
                    <a:lstStyle/>
                    <a:p>
                      <a:pPr marL="0" marR="0">
                        <a:lnSpc>
                          <a:spcPct val="150000"/>
                        </a:lnSpc>
                        <a:spcBef>
                          <a:spcPts val="0"/>
                        </a:spcBef>
                        <a:spcAft>
                          <a:spcPts val="0"/>
                        </a:spcAft>
                      </a:pPr>
                      <a:r>
                        <a:rPr lang="en-US" sz="2100" kern="100">
                          <a:effectLst/>
                        </a:rPr>
                        <a:t> </a:t>
                      </a:r>
                      <a:endParaRPr lang="en-US" sz="2000" kern="100">
                        <a:effectLst/>
                        <a:latin typeface="Arial" panose="020B0604020202020204" pitchFamily="34" charset="0"/>
                        <a:ea typeface="Arial" panose="020B0604020202020204" pitchFamily="34" charset="0"/>
                      </a:endParaRPr>
                    </a:p>
                  </a:txBody>
                  <a:tcPr marL="121652" marR="121652" marT="0" marB="0"/>
                </a:tc>
                <a:tc>
                  <a:txBody>
                    <a:bodyPr/>
                    <a:lstStyle/>
                    <a:p>
                      <a:pPr marL="0" marR="0">
                        <a:lnSpc>
                          <a:spcPct val="150000"/>
                        </a:lnSpc>
                        <a:spcBef>
                          <a:spcPts val="0"/>
                        </a:spcBef>
                        <a:spcAft>
                          <a:spcPts val="0"/>
                        </a:spcAft>
                      </a:pPr>
                      <a:r>
                        <a:rPr lang="en-US" sz="2100" kern="100">
                          <a:effectLst/>
                        </a:rPr>
                        <a:t> </a:t>
                      </a:r>
                      <a:endParaRPr lang="en-US" sz="2000" kern="100">
                        <a:effectLst/>
                        <a:latin typeface="Arial" panose="020B0604020202020204" pitchFamily="34" charset="0"/>
                        <a:ea typeface="Arial" panose="020B0604020202020204" pitchFamily="34" charset="0"/>
                      </a:endParaRPr>
                    </a:p>
                  </a:txBody>
                  <a:tcPr marL="121652" marR="121652" marT="0" marB="0"/>
                </a:tc>
                <a:tc>
                  <a:txBody>
                    <a:bodyPr/>
                    <a:lstStyle/>
                    <a:p>
                      <a:pPr marL="342900" marR="0" lvl="0" indent="-342900" algn="just">
                        <a:lnSpc>
                          <a:spcPct val="150000"/>
                        </a:lnSpc>
                        <a:spcBef>
                          <a:spcPts val="0"/>
                        </a:spcBef>
                        <a:spcAft>
                          <a:spcPts val="800"/>
                        </a:spcAft>
                        <a:buFont typeface="Symbol" panose="05050102010706020507" pitchFamily="18" charset="2"/>
                        <a:buChar char=""/>
                      </a:pPr>
                      <a:r>
                        <a:rPr lang="en-US" sz="2100" kern="100">
                          <a:effectLst/>
                        </a:rPr>
                        <a:t>Grid connection</a:t>
                      </a:r>
                      <a:endParaRPr lang="en-US" sz="2100" kern="100">
                        <a:effectLst/>
                        <a:latin typeface="Aptos" panose="020B0004020202020204" pitchFamily="34" charset="0"/>
                        <a:ea typeface="Aptos" panose="020B0004020202020204" pitchFamily="34" charset="0"/>
                        <a:cs typeface="Times New Roman" panose="02020603050405020304" pitchFamily="18" charset="0"/>
                      </a:endParaRPr>
                    </a:p>
                  </a:txBody>
                  <a:tcPr marL="121652" marR="121652" marT="0" marB="0"/>
                </a:tc>
                <a:tc>
                  <a:txBody>
                    <a:bodyPr/>
                    <a:lstStyle/>
                    <a:p>
                      <a:pPr marL="0" marR="0">
                        <a:lnSpc>
                          <a:spcPct val="150000"/>
                        </a:lnSpc>
                        <a:spcBef>
                          <a:spcPts val="0"/>
                        </a:spcBef>
                        <a:spcAft>
                          <a:spcPts val="0"/>
                        </a:spcAft>
                      </a:pPr>
                      <a:r>
                        <a:rPr lang="en-US" sz="2100" kern="100" dirty="0">
                          <a:effectLst/>
                        </a:rPr>
                        <a:t>4.4</a:t>
                      </a:r>
                      <a:endParaRPr lang="en-US" sz="2000" kern="100" dirty="0">
                        <a:effectLst/>
                        <a:latin typeface="Arial" panose="020B0604020202020204" pitchFamily="34" charset="0"/>
                        <a:ea typeface="Arial" panose="020B0604020202020204" pitchFamily="34" charset="0"/>
                      </a:endParaRPr>
                    </a:p>
                  </a:txBody>
                  <a:tcPr marL="121652" marR="121652" marT="0" marB="0"/>
                </a:tc>
                <a:extLst>
                  <a:ext uri="{0D108BD9-81ED-4DB2-BD59-A6C34878D82A}">
                    <a16:rowId xmlns:a16="http://schemas.microsoft.com/office/drawing/2014/main" val="1747958073"/>
                  </a:ext>
                </a:extLst>
              </a:tr>
            </a:tbl>
          </a:graphicData>
        </a:graphic>
      </p:graphicFrame>
    </p:spTree>
    <p:extLst>
      <p:ext uri="{BB962C8B-B14F-4D97-AF65-F5344CB8AC3E}">
        <p14:creationId xmlns:p14="http://schemas.microsoft.com/office/powerpoint/2010/main" val="5667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89FE-481A-A7C5-1FB8-24E9B5BFB8A3}"/>
              </a:ext>
            </a:extLst>
          </p:cNvPr>
          <p:cNvSpPr>
            <a:spLocks noGrp="1"/>
          </p:cNvSpPr>
          <p:nvPr>
            <p:ph type="title"/>
          </p:nvPr>
        </p:nvSpPr>
        <p:spPr/>
        <p:txBody>
          <a:bodyPr/>
          <a:lstStyle/>
          <a:p>
            <a:r>
              <a:rPr lang="en-US" dirty="0"/>
              <a:t>DAC System Characteristics</a:t>
            </a:r>
          </a:p>
        </p:txBody>
      </p:sp>
      <p:sp>
        <p:nvSpPr>
          <p:cNvPr id="3" name="Slide Number Placeholder 2">
            <a:extLst>
              <a:ext uri="{FF2B5EF4-FFF2-40B4-BE49-F238E27FC236}">
                <a16:creationId xmlns:a16="http://schemas.microsoft.com/office/drawing/2014/main" id="{1985D0A5-3FB7-9F09-CE5C-5647DADF8B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graphicFrame>
        <p:nvGraphicFramePr>
          <p:cNvPr id="4" name="Table 3">
            <a:extLst>
              <a:ext uri="{FF2B5EF4-FFF2-40B4-BE49-F238E27FC236}">
                <a16:creationId xmlns:a16="http://schemas.microsoft.com/office/drawing/2014/main" id="{BCF46363-0833-E7D0-D198-6D9DC3CA9B97}"/>
              </a:ext>
            </a:extLst>
          </p:cNvPr>
          <p:cNvGraphicFramePr>
            <a:graphicFrameLocks noGrp="1"/>
          </p:cNvGraphicFramePr>
          <p:nvPr>
            <p:extLst>
              <p:ext uri="{D42A27DB-BD31-4B8C-83A1-F6EECF244321}">
                <p14:modId xmlns:p14="http://schemas.microsoft.com/office/powerpoint/2010/main" val="2393027062"/>
              </p:ext>
            </p:extLst>
          </p:nvPr>
        </p:nvGraphicFramePr>
        <p:xfrm>
          <a:off x="985612" y="1698752"/>
          <a:ext cx="11431968" cy="3935658"/>
        </p:xfrm>
        <a:graphic>
          <a:graphicData uri="http://schemas.openxmlformats.org/drawingml/2006/table">
            <a:tbl>
              <a:tblPr firstRow="1" firstCol="1" bandRow="1">
                <a:tableStyleId>{5C22544A-7EE6-4342-B048-85BDC9FD1C3A}</a:tableStyleId>
              </a:tblPr>
              <a:tblGrid>
                <a:gridCol w="4846242">
                  <a:extLst>
                    <a:ext uri="{9D8B030D-6E8A-4147-A177-3AD203B41FA5}">
                      <a16:colId xmlns:a16="http://schemas.microsoft.com/office/drawing/2014/main" val="3001747629"/>
                    </a:ext>
                  </a:extLst>
                </a:gridCol>
                <a:gridCol w="3178072">
                  <a:extLst>
                    <a:ext uri="{9D8B030D-6E8A-4147-A177-3AD203B41FA5}">
                      <a16:colId xmlns:a16="http://schemas.microsoft.com/office/drawing/2014/main" val="1198125997"/>
                    </a:ext>
                  </a:extLst>
                </a:gridCol>
                <a:gridCol w="3407654">
                  <a:extLst>
                    <a:ext uri="{9D8B030D-6E8A-4147-A177-3AD203B41FA5}">
                      <a16:colId xmlns:a16="http://schemas.microsoft.com/office/drawing/2014/main" val="4126562274"/>
                    </a:ext>
                  </a:extLst>
                </a:gridCol>
              </a:tblGrid>
              <a:tr h="414014">
                <a:tc>
                  <a:txBody>
                    <a:bodyPr/>
                    <a:lstStyle/>
                    <a:p>
                      <a:pPr marL="0" marR="0">
                        <a:lnSpc>
                          <a:spcPct val="150000"/>
                        </a:lnSpc>
                        <a:spcBef>
                          <a:spcPts val="0"/>
                        </a:spcBef>
                        <a:spcAft>
                          <a:spcPts val="0"/>
                        </a:spcAft>
                      </a:pPr>
                      <a:r>
                        <a:rPr lang="en-US" sz="2100" kern="100" dirty="0">
                          <a:effectLst/>
                        </a:rPr>
                        <a:t>Parameter</a:t>
                      </a:r>
                      <a:endParaRPr lang="en-US" sz="1900" kern="100" dirty="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Unit</a:t>
                      </a:r>
                      <a:endParaRPr lang="en-US" sz="1900" kern="10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Value</a:t>
                      </a:r>
                      <a:endParaRPr lang="en-US" sz="1900" kern="100">
                        <a:effectLst/>
                        <a:latin typeface="Arial" panose="020B0604020202020204" pitchFamily="34" charset="0"/>
                        <a:ea typeface="Arial" panose="020B0604020202020204" pitchFamily="34" charset="0"/>
                      </a:endParaRPr>
                    </a:p>
                  </a:txBody>
                  <a:tcPr marL="118071" marR="118071" marT="0" marB="0"/>
                </a:tc>
                <a:extLst>
                  <a:ext uri="{0D108BD9-81ED-4DB2-BD59-A6C34878D82A}">
                    <a16:rowId xmlns:a16="http://schemas.microsoft.com/office/drawing/2014/main" val="973122943"/>
                  </a:ext>
                </a:extLst>
              </a:tr>
              <a:tr h="414014">
                <a:tc>
                  <a:txBody>
                    <a:bodyPr/>
                    <a:lstStyle/>
                    <a:p>
                      <a:pPr marL="0" marR="0">
                        <a:lnSpc>
                          <a:spcPct val="150000"/>
                        </a:lnSpc>
                        <a:spcBef>
                          <a:spcPts val="0"/>
                        </a:spcBef>
                        <a:spcAft>
                          <a:spcPts val="0"/>
                        </a:spcAft>
                      </a:pPr>
                      <a:r>
                        <a:rPr lang="en-US" sz="2100" kern="100" dirty="0">
                          <a:effectLst/>
                        </a:rPr>
                        <a:t>Total Removals</a:t>
                      </a:r>
                      <a:endParaRPr lang="en-US" sz="1900" kern="100" dirty="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MtCO</a:t>
                      </a:r>
                      <a:r>
                        <a:rPr lang="en-US" sz="2100" kern="100" baseline="-25000">
                          <a:effectLst/>
                        </a:rPr>
                        <a:t>2</a:t>
                      </a:r>
                      <a:r>
                        <a:rPr lang="en-US" sz="2100" kern="100">
                          <a:effectLst/>
                        </a:rPr>
                        <a:t>/yr</a:t>
                      </a:r>
                      <a:endParaRPr lang="en-US" sz="1900" kern="10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dirty="0">
                          <a:effectLst/>
                        </a:rPr>
                        <a:t>1</a:t>
                      </a:r>
                      <a:endParaRPr lang="en-US" sz="1900" kern="100" dirty="0">
                        <a:effectLst/>
                        <a:latin typeface="Arial" panose="020B0604020202020204" pitchFamily="34" charset="0"/>
                        <a:ea typeface="Arial" panose="020B0604020202020204" pitchFamily="34" charset="0"/>
                      </a:endParaRPr>
                    </a:p>
                  </a:txBody>
                  <a:tcPr marL="118071" marR="118071" marT="0" marB="0"/>
                </a:tc>
                <a:extLst>
                  <a:ext uri="{0D108BD9-81ED-4DB2-BD59-A6C34878D82A}">
                    <a16:rowId xmlns:a16="http://schemas.microsoft.com/office/drawing/2014/main" val="2169554221"/>
                  </a:ext>
                </a:extLst>
              </a:tr>
              <a:tr h="886297">
                <a:tc>
                  <a:txBody>
                    <a:bodyPr/>
                    <a:lstStyle/>
                    <a:p>
                      <a:pPr marL="0" marR="0">
                        <a:lnSpc>
                          <a:spcPct val="150000"/>
                        </a:lnSpc>
                        <a:spcBef>
                          <a:spcPts val="0"/>
                        </a:spcBef>
                        <a:spcAft>
                          <a:spcPts val="0"/>
                        </a:spcAft>
                      </a:pPr>
                      <a:r>
                        <a:rPr lang="en-US" sz="2100" kern="100" dirty="0">
                          <a:effectLst/>
                        </a:rPr>
                        <a:t>DAC Capital Costs per tCO2 (annualized)</a:t>
                      </a:r>
                      <a:endParaRPr lang="en-US" sz="1900" kern="100" dirty="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$/year</a:t>
                      </a:r>
                      <a:endParaRPr lang="en-US" sz="1900" kern="10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800</a:t>
                      </a:r>
                      <a:endParaRPr lang="en-US" sz="1900" kern="100">
                        <a:effectLst/>
                        <a:latin typeface="Arial" panose="020B0604020202020204" pitchFamily="34" charset="0"/>
                        <a:ea typeface="Arial" panose="020B0604020202020204" pitchFamily="34" charset="0"/>
                      </a:endParaRPr>
                    </a:p>
                  </a:txBody>
                  <a:tcPr marL="118071" marR="118071" marT="0" marB="0"/>
                </a:tc>
                <a:extLst>
                  <a:ext uri="{0D108BD9-81ED-4DB2-BD59-A6C34878D82A}">
                    <a16:rowId xmlns:a16="http://schemas.microsoft.com/office/drawing/2014/main" val="2209340559"/>
                  </a:ext>
                </a:extLst>
              </a:tr>
              <a:tr h="886297">
                <a:tc>
                  <a:txBody>
                    <a:bodyPr/>
                    <a:lstStyle/>
                    <a:p>
                      <a:pPr marL="0" marR="0">
                        <a:lnSpc>
                          <a:spcPct val="150000"/>
                        </a:lnSpc>
                        <a:spcBef>
                          <a:spcPts val="0"/>
                        </a:spcBef>
                        <a:spcAft>
                          <a:spcPts val="0"/>
                        </a:spcAft>
                      </a:pPr>
                      <a:r>
                        <a:rPr lang="en-US" sz="2100" kern="100">
                          <a:effectLst/>
                        </a:rPr>
                        <a:t>Heat Requirement per tCO2</a:t>
                      </a:r>
                      <a:endParaRPr lang="en-US" sz="1900" kern="10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MMBTU/tCO2</a:t>
                      </a:r>
                      <a:endParaRPr lang="en-US" sz="1900" kern="10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9.8</a:t>
                      </a:r>
                      <a:endParaRPr lang="en-US" sz="1900" kern="100">
                        <a:effectLst/>
                        <a:latin typeface="Arial" panose="020B0604020202020204" pitchFamily="34" charset="0"/>
                        <a:ea typeface="Arial" panose="020B0604020202020204" pitchFamily="34" charset="0"/>
                      </a:endParaRPr>
                    </a:p>
                  </a:txBody>
                  <a:tcPr marL="118071" marR="118071" marT="0" marB="0"/>
                </a:tc>
                <a:extLst>
                  <a:ext uri="{0D108BD9-81ED-4DB2-BD59-A6C34878D82A}">
                    <a16:rowId xmlns:a16="http://schemas.microsoft.com/office/drawing/2014/main" val="1037122107"/>
                  </a:ext>
                </a:extLst>
              </a:tr>
              <a:tr h="886297">
                <a:tc>
                  <a:txBody>
                    <a:bodyPr/>
                    <a:lstStyle/>
                    <a:p>
                      <a:pPr marL="0" marR="0">
                        <a:lnSpc>
                          <a:spcPct val="150000"/>
                        </a:lnSpc>
                        <a:spcBef>
                          <a:spcPts val="0"/>
                        </a:spcBef>
                        <a:spcAft>
                          <a:spcPts val="0"/>
                        </a:spcAft>
                      </a:pPr>
                      <a:r>
                        <a:rPr lang="en-US" sz="2100" kern="100">
                          <a:effectLst/>
                        </a:rPr>
                        <a:t>Power Requirement per tCO2</a:t>
                      </a:r>
                      <a:endParaRPr lang="en-US" sz="1900" kern="10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MWh/tCO2</a:t>
                      </a:r>
                      <a:endParaRPr lang="en-US" sz="1900" kern="10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0.5</a:t>
                      </a:r>
                      <a:endParaRPr lang="en-US" sz="1900" kern="100">
                        <a:effectLst/>
                        <a:latin typeface="Arial" panose="020B0604020202020204" pitchFamily="34" charset="0"/>
                        <a:ea typeface="Arial" panose="020B0604020202020204" pitchFamily="34" charset="0"/>
                      </a:endParaRPr>
                    </a:p>
                  </a:txBody>
                  <a:tcPr marL="118071" marR="118071" marT="0" marB="0"/>
                </a:tc>
                <a:extLst>
                  <a:ext uri="{0D108BD9-81ED-4DB2-BD59-A6C34878D82A}">
                    <a16:rowId xmlns:a16="http://schemas.microsoft.com/office/drawing/2014/main" val="1014390060"/>
                  </a:ext>
                </a:extLst>
              </a:tr>
              <a:tr h="414014">
                <a:tc>
                  <a:txBody>
                    <a:bodyPr/>
                    <a:lstStyle/>
                    <a:p>
                      <a:pPr marL="0" marR="0">
                        <a:lnSpc>
                          <a:spcPct val="150000"/>
                        </a:lnSpc>
                        <a:spcBef>
                          <a:spcPts val="0"/>
                        </a:spcBef>
                        <a:spcAft>
                          <a:spcPts val="0"/>
                        </a:spcAft>
                      </a:pPr>
                      <a:r>
                        <a:rPr lang="en-US" sz="2100" kern="100">
                          <a:effectLst/>
                        </a:rPr>
                        <a:t>Maximum Capacity Factor</a:t>
                      </a:r>
                      <a:endParaRPr lang="en-US" sz="1900" kern="10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a:effectLst/>
                        </a:rPr>
                        <a:t>-</a:t>
                      </a:r>
                      <a:endParaRPr lang="en-US" sz="1900" kern="100">
                        <a:effectLst/>
                        <a:latin typeface="Arial" panose="020B0604020202020204" pitchFamily="34" charset="0"/>
                        <a:ea typeface="Arial" panose="020B0604020202020204" pitchFamily="34" charset="0"/>
                      </a:endParaRPr>
                    </a:p>
                  </a:txBody>
                  <a:tcPr marL="118071" marR="118071" marT="0" marB="0"/>
                </a:tc>
                <a:tc>
                  <a:txBody>
                    <a:bodyPr/>
                    <a:lstStyle/>
                    <a:p>
                      <a:pPr marL="0" marR="0">
                        <a:lnSpc>
                          <a:spcPct val="150000"/>
                        </a:lnSpc>
                        <a:spcBef>
                          <a:spcPts val="0"/>
                        </a:spcBef>
                        <a:spcAft>
                          <a:spcPts val="0"/>
                        </a:spcAft>
                      </a:pPr>
                      <a:r>
                        <a:rPr lang="en-US" sz="2100" kern="100" dirty="0">
                          <a:effectLst/>
                        </a:rPr>
                        <a:t>95%</a:t>
                      </a:r>
                      <a:endParaRPr lang="en-US" sz="1900" kern="100" dirty="0">
                        <a:effectLst/>
                        <a:latin typeface="Arial" panose="020B0604020202020204" pitchFamily="34" charset="0"/>
                        <a:ea typeface="Arial" panose="020B0604020202020204" pitchFamily="34" charset="0"/>
                      </a:endParaRPr>
                    </a:p>
                  </a:txBody>
                  <a:tcPr marL="118071" marR="118071" marT="0" marB="0"/>
                </a:tc>
                <a:extLst>
                  <a:ext uri="{0D108BD9-81ED-4DB2-BD59-A6C34878D82A}">
                    <a16:rowId xmlns:a16="http://schemas.microsoft.com/office/drawing/2014/main" val="3989900153"/>
                  </a:ext>
                </a:extLst>
              </a:tr>
            </a:tbl>
          </a:graphicData>
        </a:graphic>
      </p:graphicFrame>
    </p:spTree>
    <p:extLst>
      <p:ext uri="{BB962C8B-B14F-4D97-AF65-F5344CB8AC3E}">
        <p14:creationId xmlns:p14="http://schemas.microsoft.com/office/powerpoint/2010/main" val="29593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1417-34ED-FA4B-B272-6F68DC4DC9AB}"/>
              </a:ext>
            </a:extLst>
          </p:cNvPr>
          <p:cNvSpPr>
            <a:spLocks noGrp="1"/>
          </p:cNvSpPr>
          <p:nvPr>
            <p:ph type="title"/>
          </p:nvPr>
        </p:nvSpPr>
        <p:spPr/>
        <p:txBody>
          <a:bodyPr/>
          <a:lstStyle/>
          <a:p>
            <a:r>
              <a:rPr lang="en-US" dirty="0"/>
              <a:t>TES Cost Data (Part 2)</a:t>
            </a:r>
          </a:p>
        </p:txBody>
      </p:sp>
      <p:sp>
        <p:nvSpPr>
          <p:cNvPr id="3" name="Slide Number Placeholder 2">
            <a:extLst>
              <a:ext uri="{FF2B5EF4-FFF2-40B4-BE49-F238E27FC236}">
                <a16:creationId xmlns:a16="http://schemas.microsoft.com/office/drawing/2014/main" id="{7AB4E1A7-25C7-3CD8-DDFC-FD24DF9D8F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graphicFrame>
        <p:nvGraphicFramePr>
          <p:cNvPr id="7" name="Table 6">
            <a:extLst>
              <a:ext uri="{FF2B5EF4-FFF2-40B4-BE49-F238E27FC236}">
                <a16:creationId xmlns:a16="http://schemas.microsoft.com/office/drawing/2014/main" id="{C93B567B-19D1-0200-3173-CBD3A4748DA9}"/>
              </a:ext>
            </a:extLst>
          </p:cNvPr>
          <p:cNvGraphicFramePr>
            <a:graphicFrameLocks noGrp="1"/>
          </p:cNvGraphicFramePr>
          <p:nvPr>
            <p:extLst>
              <p:ext uri="{D42A27DB-BD31-4B8C-83A1-F6EECF244321}">
                <p14:modId xmlns:p14="http://schemas.microsoft.com/office/powerpoint/2010/main" val="3955066795"/>
              </p:ext>
            </p:extLst>
          </p:nvPr>
        </p:nvGraphicFramePr>
        <p:xfrm>
          <a:off x="1801450" y="1449946"/>
          <a:ext cx="8592230" cy="4746945"/>
        </p:xfrm>
        <a:graphic>
          <a:graphicData uri="http://schemas.openxmlformats.org/drawingml/2006/table">
            <a:tbl>
              <a:tblPr firstRow="1" firstCol="1" bandRow="1">
                <a:tableStyleId>{5C22544A-7EE6-4342-B048-85BDC9FD1C3A}</a:tableStyleId>
              </a:tblPr>
              <a:tblGrid>
                <a:gridCol w="5003317">
                  <a:extLst>
                    <a:ext uri="{9D8B030D-6E8A-4147-A177-3AD203B41FA5}">
                      <a16:colId xmlns:a16="http://schemas.microsoft.com/office/drawing/2014/main" val="30474492"/>
                    </a:ext>
                  </a:extLst>
                </a:gridCol>
                <a:gridCol w="1740017">
                  <a:extLst>
                    <a:ext uri="{9D8B030D-6E8A-4147-A177-3AD203B41FA5}">
                      <a16:colId xmlns:a16="http://schemas.microsoft.com/office/drawing/2014/main" val="448239262"/>
                    </a:ext>
                  </a:extLst>
                </a:gridCol>
                <a:gridCol w="1848896">
                  <a:extLst>
                    <a:ext uri="{9D8B030D-6E8A-4147-A177-3AD203B41FA5}">
                      <a16:colId xmlns:a16="http://schemas.microsoft.com/office/drawing/2014/main" val="3705359358"/>
                    </a:ext>
                  </a:extLst>
                </a:gridCol>
              </a:tblGrid>
              <a:tr h="1300980">
                <a:tc>
                  <a:txBody>
                    <a:bodyPr/>
                    <a:lstStyle/>
                    <a:p>
                      <a:pPr marL="0" marR="0">
                        <a:lnSpc>
                          <a:spcPct val="150000"/>
                        </a:lnSpc>
                        <a:spcBef>
                          <a:spcPts val="0"/>
                        </a:spcBef>
                        <a:spcAft>
                          <a:spcPts val="0"/>
                        </a:spcAft>
                      </a:pPr>
                      <a:r>
                        <a:rPr lang="en-US" sz="2000" kern="100" dirty="0">
                          <a:effectLst/>
                        </a:rPr>
                        <a:t>First of a Kind COST ESTIMATE</a:t>
                      </a:r>
                      <a:endParaRPr lang="en-US" sz="1800" kern="100" dirty="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a:effectLst/>
                        </a:rPr>
                        <a:t>Cost Storage ($/kWh)</a:t>
                      </a:r>
                      <a:endParaRPr lang="en-US" sz="1800" kern="10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a:effectLst/>
                        </a:rPr>
                        <a:t>Cost Charge ($/kW)</a:t>
                      </a:r>
                      <a:endParaRPr lang="en-US" sz="1800" kern="100">
                        <a:effectLst/>
                        <a:latin typeface="Arial" panose="020B0604020202020204" pitchFamily="34" charset="0"/>
                        <a:ea typeface="Arial" panose="020B0604020202020204" pitchFamily="34" charset="0"/>
                      </a:endParaRPr>
                    </a:p>
                  </a:txBody>
                  <a:tcPr marL="110934" marR="110934" marT="0" marB="0"/>
                </a:tc>
                <a:extLst>
                  <a:ext uri="{0D108BD9-81ED-4DB2-BD59-A6C34878D82A}">
                    <a16:rowId xmlns:a16="http://schemas.microsoft.com/office/drawing/2014/main" val="2467619981"/>
                  </a:ext>
                </a:extLst>
              </a:tr>
              <a:tr h="396436">
                <a:tc>
                  <a:txBody>
                    <a:bodyPr/>
                    <a:lstStyle/>
                    <a:p>
                      <a:pPr marL="0" marR="0">
                        <a:lnSpc>
                          <a:spcPct val="150000"/>
                        </a:lnSpc>
                        <a:spcBef>
                          <a:spcPts val="0"/>
                        </a:spcBef>
                        <a:spcAft>
                          <a:spcPts val="0"/>
                        </a:spcAft>
                      </a:pPr>
                      <a:r>
                        <a:rPr lang="en-US" sz="2000" kern="100">
                          <a:effectLst/>
                        </a:rPr>
                        <a:t>Purchased Equipment Cost </a:t>
                      </a:r>
                      <a:endParaRPr lang="en-US" sz="1800" kern="10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a:effectLst/>
                        </a:rPr>
                        <a:t>11</a:t>
                      </a:r>
                      <a:endParaRPr lang="en-US" sz="1800" kern="10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a:effectLst/>
                        </a:rPr>
                        <a:t>22</a:t>
                      </a:r>
                      <a:endParaRPr lang="en-US" sz="1800" kern="100">
                        <a:effectLst/>
                        <a:latin typeface="Arial" panose="020B0604020202020204" pitchFamily="34" charset="0"/>
                        <a:ea typeface="Arial" panose="020B0604020202020204" pitchFamily="34" charset="0"/>
                      </a:endParaRPr>
                    </a:p>
                  </a:txBody>
                  <a:tcPr marL="110934" marR="110934" marT="0" marB="0"/>
                </a:tc>
                <a:extLst>
                  <a:ext uri="{0D108BD9-81ED-4DB2-BD59-A6C34878D82A}">
                    <a16:rowId xmlns:a16="http://schemas.microsoft.com/office/drawing/2014/main" val="390498626"/>
                  </a:ext>
                </a:extLst>
              </a:tr>
              <a:tr h="1300980">
                <a:tc>
                  <a:txBody>
                    <a:bodyPr/>
                    <a:lstStyle/>
                    <a:p>
                      <a:pPr marL="0" marR="0">
                        <a:lnSpc>
                          <a:spcPct val="150000"/>
                        </a:lnSpc>
                        <a:spcBef>
                          <a:spcPts val="0"/>
                        </a:spcBef>
                        <a:spcAft>
                          <a:spcPts val="0"/>
                        </a:spcAft>
                      </a:pPr>
                      <a:r>
                        <a:rPr lang="en-US" sz="2000" kern="100">
                          <a:effectLst/>
                        </a:rPr>
                        <a:t>including Bare Erect Cost adder (bare erect cost, includes balance of system costs)</a:t>
                      </a:r>
                      <a:endParaRPr lang="en-US" sz="1800" kern="10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a:effectLst/>
                        </a:rPr>
                        <a:t>16</a:t>
                      </a:r>
                      <a:endParaRPr lang="en-US" sz="1800" kern="10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a:effectLst/>
                        </a:rPr>
                        <a:t>34</a:t>
                      </a:r>
                      <a:endParaRPr lang="en-US" sz="1800" kern="100">
                        <a:effectLst/>
                        <a:latin typeface="Arial" panose="020B0604020202020204" pitchFamily="34" charset="0"/>
                        <a:ea typeface="Arial" panose="020B0604020202020204" pitchFamily="34" charset="0"/>
                      </a:endParaRPr>
                    </a:p>
                  </a:txBody>
                  <a:tcPr marL="110934" marR="110934" marT="0" marB="0"/>
                </a:tc>
                <a:extLst>
                  <a:ext uri="{0D108BD9-81ED-4DB2-BD59-A6C34878D82A}">
                    <a16:rowId xmlns:a16="http://schemas.microsoft.com/office/drawing/2014/main" val="144140339"/>
                  </a:ext>
                </a:extLst>
              </a:tr>
              <a:tr h="848708">
                <a:tc>
                  <a:txBody>
                    <a:bodyPr/>
                    <a:lstStyle/>
                    <a:p>
                      <a:pPr marL="0" marR="0">
                        <a:lnSpc>
                          <a:spcPct val="150000"/>
                        </a:lnSpc>
                        <a:spcBef>
                          <a:spcPts val="0"/>
                        </a:spcBef>
                        <a:spcAft>
                          <a:spcPts val="0"/>
                        </a:spcAft>
                      </a:pPr>
                      <a:r>
                        <a:rPr lang="en-US" sz="2000" kern="100">
                          <a:effectLst/>
                        </a:rPr>
                        <a:t>including EPC adder (engineering, management, construction)</a:t>
                      </a:r>
                      <a:endParaRPr lang="en-US" sz="1800" kern="10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a:effectLst/>
                        </a:rPr>
                        <a:t>19</a:t>
                      </a:r>
                      <a:endParaRPr lang="en-US" sz="1800" kern="10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a:effectLst/>
                        </a:rPr>
                        <a:t>40</a:t>
                      </a:r>
                      <a:endParaRPr lang="en-US" sz="1800" kern="100">
                        <a:effectLst/>
                        <a:latin typeface="Arial" panose="020B0604020202020204" pitchFamily="34" charset="0"/>
                        <a:ea typeface="Arial" panose="020B0604020202020204" pitchFamily="34" charset="0"/>
                      </a:endParaRPr>
                    </a:p>
                  </a:txBody>
                  <a:tcPr marL="110934" marR="110934" marT="0" marB="0"/>
                </a:tc>
                <a:extLst>
                  <a:ext uri="{0D108BD9-81ED-4DB2-BD59-A6C34878D82A}">
                    <a16:rowId xmlns:a16="http://schemas.microsoft.com/office/drawing/2014/main" val="247264273"/>
                  </a:ext>
                </a:extLst>
              </a:tr>
              <a:tr h="848708">
                <a:tc>
                  <a:txBody>
                    <a:bodyPr/>
                    <a:lstStyle/>
                    <a:p>
                      <a:pPr marL="0" marR="0">
                        <a:lnSpc>
                          <a:spcPct val="150000"/>
                        </a:lnSpc>
                        <a:spcBef>
                          <a:spcPts val="0"/>
                        </a:spcBef>
                        <a:spcAft>
                          <a:spcPts val="0"/>
                        </a:spcAft>
                      </a:pPr>
                      <a:r>
                        <a:rPr lang="en-US" sz="2000" kern="100" dirty="0">
                          <a:effectLst/>
                        </a:rPr>
                        <a:t>including contingency adder (unknown costs) at 90% of BEC</a:t>
                      </a:r>
                      <a:endParaRPr lang="en-US" sz="1800" kern="100" dirty="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a:effectLst/>
                        </a:rPr>
                        <a:t>34</a:t>
                      </a:r>
                      <a:endParaRPr lang="en-US" sz="1800" kern="100">
                        <a:effectLst/>
                        <a:latin typeface="Arial" panose="020B0604020202020204" pitchFamily="34" charset="0"/>
                        <a:ea typeface="Arial" panose="020B0604020202020204" pitchFamily="34" charset="0"/>
                      </a:endParaRPr>
                    </a:p>
                  </a:txBody>
                  <a:tcPr marL="110934" marR="110934" marT="0" marB="0"/>
                </a:tc>
                <a:tc>
                  <a:txBody>
                    <a:bodyPr/>
                    <a:lstStyle/>
                    <a:p>
                      <a:pPr marL="0" marR="0">
                        <a:lnSpc>
                          <a:spcPct val="150000"/>
                        </a:lnSpc>
                        <a:spcBef>
                          <a:spcPts val="0"/>
                        </a:spcBef>
                        <a:spcAft>
                          <a:spcPts val="0"/>
                        </a:spcAft>
                      </a:pPr>
                      <a:r>
                        <a:rPr lang="en-US" sz="2000" kern="100" dirty="0">
                          <a:effectLst/>
                        </a:rPr>
                        <a:t>71</a:t>
                      </a:r>
                      <a:endParaRPr lang="en-US" sz="1800" kern="100" dirty="0">
                        <a:effectLst/>
                        <a:latin typeface="Arial" panose="020B0604020202020204" pitchFamily="34" charset="0"/>
                        <a:ea typeface="Arial" panose="020B0604020202020204" pitchFamily="34" charset="0"/>
                      </a:endParaRPr>
                    </a:p>
                  </a:txBody>
                  <a:tcPr marL="110934" marR="110934" marT="0" marB="0"/>
                </a:tc>
                <a:extLst>
                  <a:ext uri="{0D108BD9-81ED-4DB2-BD59-A6C34878D82A}">
                    <a16:rowId xmlns:a16="http://schemas.microsoft.com/office/drawing/2014/main" val="657450548"/>
                  </a:ext>
                </a:extLst>
              </a:tr>
            </a:tbl>
          </a:graphicData>
        </a:graphic>
      </p:graphicFrame>
    </p:spTree>
    <p:extLst>
      <p:ext uri="{BB962C8B-B14F-4D97-AF65-F5344CB8AC3E}">
        <p14:creationId xmlns:p14="http://schemas.microsoft.com/office/powerpoint/2010/main" val="1814482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7F3C-FF41-BC80-0273-28C7E1CABF77}"/>
              </a:ext>
            </a:extLst>
          </p:cNvPr>
          <p:cNvSpPr>
            <a:spLocks noGrp="1"/>
          </p:cNvSpPr>
          <p:nvPr>
            <p:ph type="title"/>
          </p:nvPr>
        </p:nvSpPr>
        <p:spPr/>
        <p:txBody>
          <a:bodyPr/>
          <a:lstStyle/>
          <a:p>
            <a:r>
              <a:rPr lang="en-US" dirty="0"/>
              <a:t>DAC Problem Formulation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0CC1551-E7FD-1B63-92B3-21272049570C}"/>
                  </a:ext>
                </a:extLst>
              </p:cNvPr>
              <p:cNvSpPr>
                <a:spLocks noGrp="1"/>
              </p:cNvSpPr>
              <p:nvPr>
                <p:ph type="body" idx="1"/>
              </p:nvPr>
            </p:nvSpPr>
            <p:spPr>
              <a:xfrm>
                <a:off x="426720" y="1623696"/>
                <a:ext cx="11338560" cy="4126474"/>
              </a:xfrm>
            </p:spPr>
            <p:txBody>
              <a:bodyPr>
                <a:normAutofit/>
              </a:bodyPr>
              <a:lstStyle/>
              <a:p>
                <a:pPr marL="0" marR="0">
                  <a:lnSpc>
                    <a:spcPct val="150000"/>
                  </a:lnSpc>
                  <a:spcBef>
                    <a:spcPts val="0"/>
                  </a:spcBef>
                  <a:spcAft>
                    <a:spcPts val="0"/>
                  </a:spcAft>
                </a:pPr>
                <a14:m>
                  <m:oMath xmlns:m="http://schemas.openxmlformats.org/officeDocument/2006/math">
                    <m:nary>
                      <m:naryPr>
                        <m:chr m:val="∑"/>
                        <m:limLoc m:val="undOvr"/>
                        <m:supHide m:val="on"/>
                        <m:ctrlPr>
                          <a:rPr lang="en-US" sz="1800" i="1" smtClean="0">
                            <a:effectLst/>
                            <a:latin typeface="Cambria Math" panose="02040503050406030204" pitchFamily="18" charset="0"/>
                            <a:ea typeface="Arial" panose="020B0604020202020204" pitchFamily="34" charset="0"/>
                            <a:cs typeface="Times New Roman" panose="02020603050405020304" pitchFamily="18" charset="0"/>
                          </a:rPr>
                        </m:ctrlPr>
                      </m:naryPr>
                      <m:sub>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 </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sub>
                      <m:sup/>
                      <m:e>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𝑣𝐶𝑂</m:t>
                        </m:r>
                        <m:r>
                          <a:rPr lang="en-US" sz="1800" i="1" baseline="-25000">
                            <a:effectLst/>
                            <a:latin typeface="Cambria Math" panose="02040503050406030204" pitchFamily="18" charset="0"/>
                            <a:ea typeface="Arial" panose="020B0604020202020204" pitchFamily="34" charset="0"/>
                            <a:cs typeface="Times New Roman" panose="02020603050405020304" pitchFamily="18" charset="0"/>
                          </a:rPr>
                          <m:t>2</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e>
                    </m:nary>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𝑣𝐶𝐴𝑃</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oMath>
                </a14:m>
                <a:endParaRPr lang="en-US" sz="18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14:m>
                  <m:oMath xmlns:m="http://schemas.openxmlformats.org/officeDocument/2006/math">
                    <m:nary>
                      <m:naryPr>
                        <m:chr m:val="∑"/>
                        <m:limLoc m:val="undOvr"/>
                        <m:supHide m:val="on"/>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naryPr>
                      <m:sub>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 </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sub>
                      <m:sup/>
                      <m:e>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𝑣𝐶𝑂</m:t>
                        </m:r>
                        <m:r>
                          <a:rPr lang="en-US" sz="1800" i="1" baseline="-25000">
                            <a:effectLst/>
                            <a:latin typeface="Cambria Math" panose="02040503050406030204" pitchFamily="18" charset="0"/>
                            <a:ea typeface="Arial" panose="020B0604020202020204" pitchFamily="34" charset="0"/>
                            <a:cs typeface="Times New Roman" panose="02020603050405020304" pitchFamily="18" charset="0"/>
                          </a:rPr>
                          <m:t>2</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e>
                    </m:nary>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𝐴𝑁𝑁𝑈𝐴𝐿</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𝐶𝑂</m:t>
                    </m:r>
                    <m:r>
                      <a:rPr lang="en-US" sz="1800" i="1" baseline="-25000">
                        <a:effectLst/>
                        <a:latin typeface="Cambria Math" panose="02040503050406030204" pitchFamily="18" charset="0"/>
                        <a:ea typeface="Arial" panose="020B0604020202020204" pitchFamily="34" charset="0"/>
                        <a:cs typeface="Times New Roman" panose="02020603050405020304" pitchFamily="18" charset="0"/>
                      </a:rPr>
                      <m:t>2</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𝑅𝐸𝑄𝑈𝐼𝑅𝐸𝑀𝐸𝑁𝑇</m:t>
                    </m:r>
                  </m:oMath>
                </a14:m>
                <a:endParaRPr lang="en-US" sz="18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14:m>
                  <m:oMath xmlns:m="http://schemas.openxmlformats.org/officeDocument/2006/math">
                    <m:r>
                      <a:rPr lang="en-US" sz="1800" i="1">
                        <a:effectLst/>
                        <a:latin typeface="Cambria Math" panose="02040503050406030204" pitchFamily="18" charset="0"/>
                        <a:ea typeface="Arial" panose="020B0604020202020204" pitchFamily="34" charset="0"/>
                        <a:cs typeface="Times New Roman" panose="02020603050405020304" pitchFamily="18" charset="0"/>
                      </a:rPr>
                      <m:t>𝑒𝐷𝐴𝐶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𝐻𝑒𝑎𝑡</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𝑅𝑒𝑞𝑢𝑖𝑟𝑒𝑚𝑒𝑛𝑡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𝑣𝐶𝑂</m:t>
                    </m:r>
                    <m:r>
                      <a:rPr lang="en-US" sz="1800" i="1" baseline="-25000">
                        <a:effectLst/>
                        <a:latin typeface="Cambria Math" panose="02040503050406030204" pitchFamily="18" charset="0"/>
                        <a:ea typeface="Arial" panose="020B0604020202020204" pitchFamily="34" charset="0"/>
                        <a:cs typeface="Times New Roman" panose="02020603050405020304" pitchFamily="18" charset="0"/>
                      </a:rPr>
                      <m:t>2</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 </m:t>
                    </m:r>
                    <m:r>
                      <a:rPr lang="en-US" sz="1800" i="1">
                        <a:effectLst/>
                        <a:latin typeface="Cambria Math" panose="02040503050406030204" pitchFamily="18" charset="0"/>
                        <a:ea typeface="Arial" panose="020B0604020202020204" pitchFamily="34" charset="0"/>
                        <a:cs typeface="Times New Roman" panose="02020603050405020304" pitchFamily="18" charset="0"/>
                      </a:rPr>
                      <m:t>𝑀𝑀𝐵𝑇𝑈</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𝑝𝑒𝑟</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𝑡𝑜𝑛</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𝐶𝑂</m:t>
                    </m:r>
                    <m:r>
                      <a:rPr lang="en-US" sz="1800" i="1">
                        <a:effectLst/>
                        <a:latin typeface="Cambria Math" panose="02040503050406030204" pitchFamily="18" charset="0"/>
                        <a:ea typeface="Arial" panose="020B0604020202020204" pitchFamily="34" charset="0"/>
                        <a:cs typeface="Times New Roman" panose="02020603050405020304" pitchFamily="18" charset="0"/>
                      </a:rPr>
                      <m:t>2, </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oMath>
                </a14:m>
                <a:endParaRPr lang="en-US" sz="18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14:m>
                  <m:oMath xmlns:m="http://schemas.openxmlformats.org/officeDocument/2006/math">
                    <m:r>
                      <a:rPr lang="en-US" sz="1800" i="1">
                        <a:effectLst/>
                        <a:latin typeface="Cambria Math" panose="02040503050406030204" pitchFamily="18" charset="0"/>
                        <a:ea typeface="Arial" panose="020B0604020202020204" pitchFamily="34" charset="0"/>
                        <a:cs typeface="Times New Roman" panose="02020603050405020304" pitchFamily="18" charset="0"/>
                      </a:rPr>
                      <m:t>𝑒𝐷𝐴𝐶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𝑃𝑜𝑤𝑒𝑟</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𝑅𝑒𝑞𝑢𝑖𝑟𝑒𝑚𝑒𝑛𝑡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𝑣𝐶𝑂</m:t>
                    </m:r>
                    <m:r>
                      <a:rPr lang="en-US" sz="1800" i="1">
                        <a:effectLst/>
                        <a:latin typeface="Cambria Math" panose="02040503050406030204" pitchFamily="18" charset="0"/>
                        <a:ea typeface="Arial" panose="020B0604020202020204" pitchFamily="34" charset="0"/>
                        <a:cs typeface="Times New Roman" panose="02020603050405020304" pitchFamily="18" charset="0"/>
                      </a:rPr>
                      <m:t>2_</m:t>
                    </m:r>
                    <m:r>
                      <a:rPr lang="en-US" sz="1800" i="1">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 </m:t>
                    </m:r>
                    <m:r>
                      <a:rPr lang="en-US" sz="1800" i="1">
                        <a:effectLst/>
                        <a:latin typeface="Cambria Math" panose="02040503050406030204" pitchFamily="18" charset="0"/>
                        <a:ea typeface="Arial" panose="020B0604020202020204" pitchFamily="34" charset="0"/>
                        <a:cs typeface="Times New Roman" panose="02020603050405020304" pitchFamily="18" charset="0"/>
                      </a:rPr>
                      <m:t>𝑀𝑊h</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𝑝𝑒𝑟</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𝑡𝑜𝑛</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𝐶𝑂</m:t>
                    </m:r>
                    <m:r>
                      <a:rPr lang="en-US" sz="1800" i="1">
                        <a:effectLst/>
                        <a:latin typeface="Cambria Math" panose="02040503050406030204" pitchFamily="18" charset="0"/>
                        <a:ea typeface="Arial" panose="020B0604020202020204" pitchFamily="34" charset="0"/>
                        <a:cs typeface="Times New Roman" panose="02020603050405020304" pitchFamily="18" charset="0"/>
                      </a:rPr>
                      <m:t>2, </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oMath>
                </a14:m>
                <a:endParaRPr lang="en-US" sz="18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14:m>
                  <m:oMath xmlns:m="http://schemas.openxmlformats.org/officeDocument/2006/math">
                    <m:r>
                      <a:rPr lang="en-US" sz="1800" i="1">
                        <a:effectLst/>
                        <a:latin typeface="Cambria Math" panose="02040503050406030204" pitchFamily="18" charset="0"/>
                        <a:ea typeface="Arial" panose="020B0604020202020204" pitchFamily="34" charset="0"/>
                        <a:cs typeface="Times New Roman" panose="02020603050405020304" pitchFamily="18" charset="0"/>
                      </a:rPr>
                      <m:t>𝑣𝐷𝐼𝑆𝐶𝐻𝐴𝑅𝐺𝐸</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𝑣𝐷𝐴𝐶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𝑒𝑙𝑒𝑐</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h𝑒𝑎𝑡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𝑀𝑀𝐵𝑇𝑈</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𝑝𝑒𝑟</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𝑀𝑊</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𝑒𝐷𝐴𝐶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𝐻𝑒𝑎𝑡</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𝑅𝑒𝑞𝑢𝑖𝑟𝑒𝑚𝑒𝑛𝑡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oMath>
                </a14:m>
                <a:endParaRPr lang="en-US" sz="18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14:m>
                  <m:oMath xmlns:m="http://schemas.openxmlformats.org/officeDocument/2006/math">
                    <m:r>
                      <a:rPr lang="en-US" sz="1800" i="1">
                        <a:effectLst/>
                        <a:latin typeface="Cambria Math" panose="02040503050406030204" pitchFamily="18" charset="0"/>
                        <a:ea typeface="Arial" panose="020B0604020202020204" pitchFamily="34" charset="0"/>
                        <a:cs typeface="Times New Roman" panose="02020603050405020304" pitchFamily="18" charset="0"/>
                      </a:rPr>
                      <m:t>𝑣𝐷𝐴𝐶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𝑒𝑙𝑒𝑐</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h𝑒𝑎𝑡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 </m:t>
                    </m:r>
                    <m:r>
                      <a:rPr lang="en-US" sz="1800" i="1">
                        <a:effectLst/>
                        <a:latin typeface="Cambria Math" panose="02040503050406030204" pitchFamily="18" charset="0"/>
                        <a:ea typeface="Arial" panose="020B0604020202020204" pitchFamily="34" charset="0"/>
                        <a:cs typeface="Times New Roman" panose="02020603050405020304" pitchFamily="18" charset="0"/>
                      </a:rPr>
                      <m:t>𝑣𝐻𝑃</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oMath>
                </a14:m>
                <a:endParaRPr lang="en-US" sz="18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14:m>
                  <m:oMath xmlns:m="http://schemas.openxmlformats.org/officeDocument/2006/math">
                    <m:r>
                      <a:rPr lang="en-US" sz="1800" i="1">
                        <a:effectLst/>
                        <a:latin typeface="Cambria Math" panose="02040503050406030204" pitchFamily="18" charset="0"/>
                        <a:ea typeface="Arial" panose="020B0604020202020204" pitchFamily="34" charset="0"/>
                        <a:cs typeface="Times New Roman" panose="02020603050405020304" pitchFamily="18" charset="0"/>
                      </a:rPr>
                      <m:t>𝑒𝐷𝐴𝐶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𝐻𝑒𝑎𝑡</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𝑅𝑒𝑞𝑢𝑖𝑟𝑒𝑚𝑒𝑛𝑡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 </m:t>
                    </m:r>
                    <m:r>
                      <a:rPr lang="en-US" sz="1800" i="1">
                        <a:effectLst/>
                        <a:latin typeface="Cambria Math" panose="02040503050406030204" pitchFamily="18" charset="0"/>
                        <a:ea typeface="Arial" panose="020B0604020202020204" pitchFamily="34" charset="0"/>
                        <a:cs typeface="Times New Roman" panose="02020603050405020304" pitchFamily="18" charset="0"/>
                      </a:rPr>
                      <m:t>𝑣𝐻𝑥</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oMath>
                </a14:m>
                <a:endParaRPr lang="en-US" sz="18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𝑇𝑜𝑡𝑎𝑙</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𝑃𝑜𝑤𝑒𝑟</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𝐵𝑎𝑙𝑎𝑛𝑐𝑒</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supHide m:val="on"/>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naryPr>
                      <m:sub>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sub>
                      <m:sup/>
                      <m:e>
                        <m:r>
                          <a:rPr lang="en-US" sz="1800" i="1">
                            <a:effectLst/>
                            <a:latin typeface="Cambria Math" panose="02040503050406030204" pitchFamily="18" charset="0"/>
                            <a:ea typeface="Arial" panose="020B0604020202020204" pitchFamily="34" charset="0"/>
                            <a:cs typeface="Times New Roman" panose="02020603050405020304" pitchFamily="18" charset="0"/>
                          </a:rPr>
                          <m:t>𝑒𝐷𝐴𝐶</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𝑃𝑜𝑤𝑒𝑟</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𝑅𝑒𝑞𝑢𝑖𝑟𝑒𝑚𝑒𝑛𝑡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e>
                    </m:nary>
                  </m:oMath>
                </a14:m>
                <a:endParaRPr lang="en-US" sz="1800" dirty="0">
                  <a:effectLst/>
                  <a:latin typeface="Arial" panose="020B0604020202020204" pitchFamily="34" charset="0"/>
                  <a:ea typeface="Arial" panose="020B0604020202020204" pitchFamily="34" charset="0"/>
                </a:endParaRPr>
              </a:p>
              <a:p>
                <a14:m>
                  <m:oMath xmlns:m="http://schemas.openxmlformats.org/officeDocument/2006/math">
                    <m:r>
                      <m:rPr>
                        <m:sty m:val="p"/>
                      </m:rPr>
                      <a:rPr lang="en-US" sz="1800" kern="0">
                        <a:effectLst/>
                        <a:latin typeface="Cambria Math" panose="02040503050406030204" pitchFamily="18" charset="0"/>
                        <a:ea typeface="Times New Roman" panose="02020603050405020304" pitchFamily="18" charset="0"/>
                        <a:cs typeface="Times New Roman" panose="02020603050405020304" pitchFamily="18" charset="0"/>
                      </a:rPr>
                      <m:t>Total</m:t>
                    </m:r>
                    <m:r>
                      <a:rPr lang="en-US" sz="1800" kern="0">
                        <a:effectLst/>
                        <a:latin typeface="Cambria Math" panose="02040503050406030204" pitchFamily="18" charset="0"/>
                        <a:ea typeface="Times New Roman" panose="02020603050405020304" pitchFamily="18" charset="0"/>
                        <a:cs typeface="Times New Roman" panose="02020603050405020304" pitchFamily="18" charset="0"/>
                      </a:rPr>
                      <m:t>_</m:t>
                    </m:r>
                    <m:r>
                      <m:rPr>
                        <m:sty m:val="p"/>
                      </m:rPr>
                      <a:rPr lang="en-US" sz="1800" kern="0">
                        <a:effectLst/>
                        <a:latin typeface="Cambria Math" panose="02040503050406030204" pitchFamily="18" charset="0"/>
                        <a:ea typeface="Times New Roman" panose="02020603050405020304" pitchFamily="18" charset="0"/>
                        <a:cs typeface="Times New Roman" panose="02020603050405020304" pitchFamily="18" charset="0"/>
                      </a:rPr>
                      <m:t>Cost</m:t>
                    </m:r>
                    <m:r>
                      <a:rPr lang="en-US" sz="1800" kern="0">
                        <a:effectLst/>
                        <a:latin typeface="Cambria Math" panose="02040503050406030204" pitchFamily="18" charset="0"/>
                        <a:ea typeface="Times New Roman" panose="02020603050405020304" pitchFamily="18" charset="0"/>
                        <a:cs typeface="Times New Roman" panose="02020603050405020304" pitchFamily="18" charset="0"/>
                      </a:rPr>
                      <m:t> += </m:t>
                    </m:r>
                    <m:nary>
                      <m:naryPr>
                        <m:chr m:val="∑"/>
                        <m:limLoc m:val="undOvr"/>
                        <m:supHide m:val="on"/>
                        <m:ctrlPr>
                          <a:rPr lang="en-US" sz="1800" i="1">
                            <a:effectLst/>
                            <a:latin typeface="Cambria Math" panose="02040503050406030204" pitchFamily="18" charset="0"/>
                            <a:cs typeface="Times New Roman" panose="02020603050405020304" pitchFamily="18" charset="0"/>
                          </a:rPr>
                        </m:ctrlPr>
                      </m:naryPr>
                      <m:sub>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y</m:t>
                        </m:r>
                        <m:r>
                          <a:rPr lang="en-US" sz="1800" kern="0">
                            <a:effectLst/>
                            <a:latin typeface="Cambria Math" panose="02040503050406030204" pitchFamily="18" charset="0"/>
                            <a:ea typeface="Arial" panose="020B0604020202020204" pitchFamily="34" charset="0"/>
                            <a:cs typeface="Times New Roman" panose="02020603050405020304" pitchFamily="18" charset="0"/>
                          </a:rPr>
                          <m:t> ∈</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Y</m:t>
                        </m:r>
                      </m:sub>
                      <m:sup/>
                      <m:e>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vCAP</m:t>
                        </m:r>
                        <m:r>
                          <a:rPr lang="en-US" sz="1800" kern="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DAC</m:t>
                        </m:r>
                        <m:r>
                          <a:rPr lang="en-US" sz="1800" kern="0">
                            <a:effectLst/>
                            <a:latin typeface="Cambria Math" panose="02040503050406030204" pitchFamily="18" charset="0"/>
                            <a:ea typeface="Arial" panose="020B0604020202020204" pitchFamily="34" charset="0"/>
                            <a:cs typeface="Times New Roman" panose="02020603050405020304" pitchFamily="18" charset="0"/>
                          </a:rPr>
                          <m:t>[</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y</m:t>
                        </m:r>
                        <m:r>
                          <a:rPr lang="en-US" sz="1800" kern="0">
                            <a:effectLst/>
                            <a:latin typeface="Cambria Math" panose="02040503050406030204" pitchFamily="18" charset="0"/>
                            <a:ea typeface="Arial" panose="020B0604020202020204" pitchFamily="34" charset="0"/>
                            <a:cs typeface="Times New Roman" panose="02020603050405020304" pitchFamily="18" charset="0"/>
                          </a:rPr>
                          <m:t>]</m:t>
                        </m:r>
                        <m:r>
                          <a:rPr lang="en-US" sz="1800" i="1" kern="0">
                            <a:effectLst/>
                            <a:latin typeface="Cambria Math" panose="02040503050406030204" pitchFamily="18" charset="0"/>
                            <a:ea typeface="Arial" panose="020B0604020202020204" pitchFamily="34" charset="0"/>
                            <a:cs typeface="Times New Roman" panose="02020603050405020304" pitchFamily="18" charset="0"/>
                          </a:rPr>
                          <m:t>∗</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Cost</m:t>
                        </m:r>
                        <m:r>
                          <a:rPr lang="en-US" sz="1800" kern="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per</m:t>
                        </m:r>
                        <m:r>
                          <a:rPr lang="en-US" sz="1800" kern="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ton</m:t>
                        </m:r>
                        <m:r>
                          <a:rPr lang="en-US" sz="1800" kern="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CO</m:t>
                        </m:r>
                        <m:r>
                          <a:rPr lang="en-US" sz="1800" kern="0">
                            <a:effectLst/>
                            <a:latin typeface="Cambria Math" panose="02040503050406030204" pitchFamily="18" charset="0"/>
                            <a:ea typeface="Arial" panose="020B0604020202020204" pitchFamily="34" charset="0"/>
                            <a:cs typeface="Times New Roman" panose="02020603050405020304" pitchFamily="18" charset="0"/>
                          </a:rPr>
                          <m:t>2 + </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v</m:t>
                        </m:r>
                        <m:r>
                          <a:rPr lang="en-US" sz="1800" kern="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Hx</m:t>
                        </m:r>
                        <m:r>
                          <a:rPr lang="en-US" sz="1800" kern="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DAC</m:t>
                        </m:r>
                        <m:r>
                          <a:rPr lang="en-US" sz="1800" kern="0">
                            <a:effectLst/>
                            <a:latin typeface="Cambria Math" panose="02040503050406030204" pitchFamily="18" charset="0"/>
                            <a:ea typeface="Arial" panose="020B0604020202020204" pitchFamily="34" charset="0"/>
                            <a:cs typeface="Times New Roman" panose="02020603050405020304" pitchFamily="18" charset="0"/>
                          </a:rPr>
                          <m:t>[</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y</m:t>
                        </m:r>
                        <m:r>
                          <a:rPr lang="en-US" sz="1800" kern="0">
                            <a:effectLst/>
                            <a:latin typeface="Cambria Math" panose="02040503050406030204" pitchFamily="18" charset="0"/>
                            <a:ea typeface="Arial" panose="020B0604020202020204" pitchFamily="34" charset="0"/>
                            <a:cs typeface="Times New Roman" panose="02020603050405020304" pitchFamily="18" charset="0"/>
                          </a:rPr>
                          <m:t>] </m:t>
                        </m:r>
                        <m:r>
                          <a:rPr lang="en-US" sz="1800" i="1" kern="0">
                            <a:effectLst/>
                            <a:latin typeface="Cambria Math" panose="02040503050406030204" pitchFamily="18" charset="0"/>
                            <a:ea typeface="Arial" panose="020B0604020202020204" pitchFamily="34" charset="0"/>
                            <a:cs typeface="Times New Roman" panose="02020603050405020304" pitchFamily="18" charset="0"/>
                          </a:rPr>
                          <m:t>∗</m:t>
                        </m:r>
                        <m:r>
                          <a:rPr lang="en-US" sz="1800" kern="0">
                            <a:effectLst/>
                            <a:latin typeface="Cambria Math" panose="02040503050406030204" pitchFamily="18" charset="0"/>
                            <a:ea typeface="Arial" panose="020B0604020202020204" pitchFamily="34" charset="0"/>
                            <a:cs typeface="Times New Roman" panose="02020603050405020304" pitchFamily="18" charset="0"/>
                          </a:rPr>
                          <m:t> </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Cost</m:t>
                        </m:r>
                        <m:r>
                          <a:rPr lang="en-US" sz="1800" kern="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per</m:t>
                        </m:r>
                        <m:r>
                          <a:rPr lang="en-US" sz="1800" kern="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kern="0">
                            <a:effectLst/>
                            <a:latin typeface="Cambria Math" panose="02040503050406030204" pitchFamily="18" charset="0"/>
                            <a:ea typeface="Arial" panose="020B0604020202020204" pitchFamily="34" charset="0"/>
                            <a:cs typeface="Times New Roman" panose="02020603050405020304" pitchFamily="18" charset="0"/>
                          </a:rPr>
                          <m:t>MMBTU</m:t>
                        </m:r>
                        <m:r>
                          <a:rPr lang="en-US" sz="1800" kern="0">
                            <a:effectLst/>
                            <a:latin typeface="Cambria Math" panose="02040503050406030204" pitchFamily="18" charset="0"/>
                            <a:ea typeface="Arial" panose="020B0604020202020204" pitchFamily="34" charset="0"/>
                            <a:cs typeface="Times New Roman" panose="02020603050405020304" pitchFamily="18" charset="0"/>
                          </a:rPr>
                          <m:t> </m:t>
                        </m:r>
                      </m:e>
                    </m:nary>
                  </m:oMath>
                </a14:m>
                <a:endParaRPr lang="en-US" sz="1400" dirty="0"/>
              </a:p>
            </p:txBody>
          </p:sp>
        </mc:Choice>
        <mc:Fallback xmlns="">
          <p:sp>
            <p:nvSpPr>
              <p:cNvPr id="3" name="Text Placeholder 2">
                <a:extLst>
                  <a:ext uri="{FF2B5EF4-FFF2-40B4-BE49-F238E27FC236}">
                    <a16:creationId xmlns:a16="http://schemas.microsoft.com/office/drawing/2014/main" id="{E0CC1551-E7FD-1B63-92B3-21272049570C}"/>
                  </a:ext>
                </a:extLst>
              </p:cNvPr>
              <p:cNvSpPr>
                <a:spLocks noGrp="1" noRot="1" noChangeAspect="1" noMove="1" noResize="1" noEditPoints="1" noAdjustHandles="1" noChangeArrowheads="1" noChangeShapeType="1" noTextEdit="1"/>
              </p:cNvSpPr>
              <p:nvPr>
                <p:ph type="body" idx="1"/>
              </p:nvPr>
            </p:nvSpPr>
            <p:spPr>
              <a:xfrm>
                <a:off x="426720" y="1623696"/>
                <a:ext cx="11338560" cy="4126474"/>
              </a:xfrm>
              <a:blipFill>
                <a:blip r:embed="rId2"/>
                <a:stretch>
                  <a:fillRect l="-376" t="-7976" b="-104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324D78F-CB63-685B-7804-EA2D6D210C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552356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25EB-B852-BE28-08AA-CE912D75C1CF}"/>
              </a:ext>
            </a:extLst>
          </p:cNvPr>
          <p:cNvSpPr>
            <a:spLocks noGrp="1"/>
          </p:cNvSpPr>
          <p:nvPr>
            <p:ph type="title"/>
          </p:nvPr>
        </p:nvSpPr>
        <p:spPr/>
        <p:txBody>
          <a:bodyPr/>
          <a:lstStyle/>
          <a:p>
            <a:r>
              <a:rPr lang="en-US" dirty="0"/>
              <a:t>TES Problem Formulation</a:t>
            </a:r>
          </a:p>
        </p:txBody>
      </p:sp>
      <p:sp>
        <p:nvSpPr>
          <p:cNvPr id="3" name="Slide Number Placeholder 2">
            <a:extLst>
              <a:ext uri="{FF2B5EF4-FFF2-40B4-BE49-F238E27FC236}">
                <a16:creationId xmlns:a16="http://schemas.microsoft.com/office/drawing/2014/main" id="{8B29A599-2DD2-3275-DD12-87B82F735F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0C8273-F139-11AB-64F8-E4EF40C5CD38}"/>
                  </a:ext>
                </a:extLst>
              </p:cNvPr>
              <p:cNvSpPr txBox="1"/>
              <p:nvPr/>
            </p:nvSpPr>
            <p:spPr>
              <a:xfrm>
                <a:off x="478448" y="1140303"/>
                <a:ext cx="11235104" cy="4666086"/>
              </a:xfrm>
              <a:prstGeom prst="rect">
                <a:avLst/>
              </a:prstGeom>
              <a:noFill/>
            </p:spPr>
            <p:txBody>
              <a:bodyPr wrap="square">
                <a:spAutoFit/>
              </a:bodyPr>
              <a:lstStyle/>
              <a:p>
                <a:pPr marL="285750" marR="0" indent="-285750">
                  <a:lnSpc>
                    <a:spcPct val="150000"/>
                  </a:lnSpc>
                  <a:spcBef>
                    <a:spcPts val="0"/>
                  </a:spcBef>
                  <a:spcAft>
                    <a:spcPts val="0"/>
                  </a:spcAft>
                  <a:buFont typeface="Arial" panose="020B0604020202020204" pitchFamily="34" charset="0"/>
                  <a:buChar char="•"/>
                </a:pPr>
                <a14:m>
                  <m:oMath xmlns:m="http://schemas.openxmlformats.org/officeDocument/2006/math">
                    <m:r>
                      <a:rPr lang="en-US" sz="1800" b="0" i="1" smtClean="0">
                        <a:effectLst/>
                        <a:latin typeface="Cambria Math" panose="02040503050406030204" pitchFamily="18" charset="0"/>
                        <a:ea typeface="Arial" panose="020B0604020202020204" pitchFamily="34" charset="0"/>
                        <a:cs typeface="Times New Roman" panose="02020603050405020304" pitchFamily="18" charset="0"/>
                      </a:rPr>
                      <m:t>𝑣𝑆</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_</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𝑖𝑛</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𝑆𝑇𝐴𝑅𝑇</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_</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𝑆𝑈𝐵𝑃𝐸𝑅𝐼𝑂𝐷𝑆</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𝑣𝑆</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_</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 +</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h𝑜𝑢𝑟𝑠</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_</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𝑝𝑒𝑟</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_</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𝑝𝑒𝑟𝑖𝑜𝑑</m:t>
                    </m:r>
                    <m:r>
                      <a:rPr lang="en-US" sz="1800" i="1" smtClean="0">
                        <a:effectLst/>
                        <a:latin typeface="Cambria Math" panose="02040503050406030204" pitchFamily="18" charset="0"/>
                        <a:ea typeface="Arial" panose="020B0604020202020204" pitchFamily="34" charset="0"/>
                        <a:cs typeface="Times New Roman" panose="02020603050405020304" pitchFamily="18" charset="0"/>
                      </a:rPr>
                      <m:t>−1]+</m:t>
                    </m:r>
                    <m:f>
                      <m:f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fPr>
                      <m:num>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𝑣𝐶𝐻𝐴𝑅𝐺𝐸</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num>
                      <m:den>
                        <m:r>
                          <a:rPr lang="en-US" sz="1800" i="1">
                            <a:effectLst/>
                            <a:latin typeface="Cambria Math" panose="02040503050406030204" pitchFamily="18" charset="0"/>
                            <a:ea typeface="Arial" panose="020B0604020202020204" pitchFamily="34" charset="0"/>
                            <a:cs typeface="Times New Roman" panose="02020603050405020304" pitchFamily="18" charset="0"/>
                          </a:rPr>
                          <m:t>𝐸𝑓𝑓</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𝑢𝑝</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fPr>
                      <m:num>
                        <m:r>
                          <a:rPr lang="en-US" sz="1800" i="1">
                            <a:effectLst/>
                            <a:latin typeface="Cambria Math" panose="02040503050406030204" pitchFamily="18" charset="0"/>
                            <a:ea typeface="Arial" panose="020B0604020202020204" pitchFamily="34" charset="0"/>
                            <a:cs typeface="Times New Roman" panose="02020603050405020304" pitchFamily="18" charset="0"/>
                          </a:rPr>
                          <m:t>𝑣𝐷𝐼𝑆𝐶𝐻𝐴𝑅𝐺𝐸</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num>
                      <m:den>
                        <m:r>
                          <a:rPr lang="en-US" sz="1800" i="1">
                            <a:effectLst/>
                            <a:latin typeface="Cambria Math" panose="02040503050406030204" pitchFamily="18" charset="0"/>
                            <a:ea typeface="Arial" panose="020B0604020202020204" pitchFamily="34" charset="0"/>
                            <a:cs typeface="Times New Roman" panose="02020603050405020304" pitchFamily="18" charset="0"/>
                          </a:rPr>
                          <m:t>𝐸𝑓𝑓</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𝑑𝑜𝑤𝑛</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fPr>
                      <m:num>
                        <m:r>
                          <a:rPr lang="en-US" sz="1800" i="1">
                            <a:effectLst/>
                            <a:latin typeface="Cambria Math" panose="02040503050406030204" pitchFamily="18" charset="0"/>
                            <a:ea typeface="Arial" panose="020B0604020202020204" pitchFamily="34" charset="0"/>
                            <a:cs typeface="Times New Roman" panose="02020603050405020304" pitchFamily="18" charset="0"/>
                          </a:rPr>
                          <m:t>𝑣𝑆</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h𝑜𝑢𝑟𝑠</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𝑝𝑒𝑟</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𝑝𝑒𝑟𝑖𝑜𝑑</m:t>
                        </m:r>
                        <m:r>
                          <a:rPr lang="en-US" sz="1800" i="1">
                            <a:effectLst/>
                            <a:latin typeface="Cambria Math" panose="02040503050406030204" pitchFamily="18" charset="0"/>
                            <a:ea typeface="Arial" panose="020B0604020202020204" pitchFamily="34" charset="0"/>
                            <a:cs typeface="Times New Roman" panose="02020603050405020304" pitchFamily="18" charset="0"/>
                          </a:rPr>
                          <m:t>−1]</m:t>
                        </m:r>
                      </m:num>
                      <m:den>
                        <m:r>
                          <a:rPr lang="en-US" sz="1800" i="1">
                            <a:effectLst/>
                            <a:latin typeface="Cambria Math" panose="02040503050406030204" pitchFamily="18" charset="0"/>
                            <a:ea typeface="Arial" panose="020B0604020202020204" pitchFamily="34" charset="0"/>
                            <a:cs typeface="Times New Roman" panose="02020603050405020304" pitchFamily="18" charset="0"/>
                          </a:rPr>
                          <m:t>𝑆𝑒𝑙𝑓</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𝑑𝑖𝑠𝑐h𝑎𝑟𝑔𝑒</m:t>
                        </m:r>
                      </m:den>
                    </m:f>
                  </m:oMath>
                </a14:m>
                <a:endParaRPr lang="en-US" sz="1600" dirty="0">
                  <a:effectLst/>
                  <a:latin typeface="Arial" panose="020B0604020202020204" pitchFamily="34" charset="0"/>
                  <a:ea typeface="Arial" panose="020B0604020202020204" pitchFamily="34" charset="0"/>
                </a:endParaRPr>
              </a:p>
              <a:p>
                <a:pPr marL="285750" marR="0" indent="-285750">
                  <a:lnSpc>
                    <a:spcPct val="15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a:t>
                </a:r>
                <a:endParaRPr lang="en-US" sz="1600" dirty="0">
                  <a:effectLst/>
                  <a:latin typeface="Arial" panose="020B0604020202020204" pitchFamily="34" charset="0"/>
                  <a:ea typeface="Arial" panose="020B0604020202020204" pitchFamily="34" charset="0"/>
                </a:endParaRPr>
              </a:p>
              <a:p>
                <a:pPr marL="285750" marR="0" indent="-285750">
                  <a:lnSpc>
                    <a:spcPct val="150000"/>
                  </a:lnSpc>
                  <a:spcBef>
                    <a:spcPts val="0"/>
                  </a:spcBef>
                  <a:spcAft>
                    <a:spcPts val="0"/>
                  </a:spcAft>
                  <a:buFont typeface="Arial" panose="020B0604020202020204" pitchFamily="34" charset="0"/>
                  <a:buChar char="•"/>
                </a:pPr>
                <a14:m>
                  <m:oMath xmlns:m="http://schemas.openxmlformats.org/officeDocument/2006/math">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𝑣𝐶𝐻𝐴𝑅𝐺𝐸</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𝑣𝐶𝐴𝑃</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𝐶𝐻𝐴𝑅𝐺𝐸</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oMath>
                </a14:m>
                <a:endParaRPr lang="en-US" sz="1600" dirty="0">
                  <a:effectLst/>
                  <a:latin typeface="Arial" panose="020B0604020202020204" pitchFamily="34" charset="0"/>
                  <a:ea typeface="Arial" panose="020B0604020202020204" pitchFamily="34" charset="0"/>
                </a:endParaRPr>
              </a:p>
              <a:p>
                <a:pPr marL="285750" marR="0" indent="-285750">
                  <a:lnSpc>
                    <a:spcPct val="150000"/>
                  </a:lnSpc>
                  <a:spcBef>
                    <a:spcPts val="0"/>
                  </a:spcBef>
                  <a:spcAft>
                    <a:spcPts val="0"/>
                  </a:spcAft>
                  <a:buFont typeface="Arial" panose="020B0604020202020204" pitchFamily="34" charset="0"/>
                  <a:buChar char="•"/>
                </a:pPr>
                <a14:m>
                  <m:oMath xmlns:m="http://schemas.openxmlformats.org/officeDocument/2006/math">
                    <m:r>
                      <a:rPr lang="en-US" sz="1800" i="1">
                        <a:effectLst/>
                        <a:latin typeface="Cambria Math" panose="02040503050406030204" pitchFamily="18" charset="0"/>
                        <a:ea typeface="Arial" panose="020B0604020202020204" pitchFamily="34" charset="0"/>
                        <a:cs typeface="Times New Roman" panose="02020603050405020304" pitchFamily="18" charset="0"/>
                      </a:rPr>
                      <m:t>𝑣𝐷𝐼𝑆𝐶𝐻𝐴𝑅𝐺𝐸</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𝑣𝐶𝐴𝑃</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𝐷𝐼𝑆𝐶𝐻𝐴𝑅𝐺𝐸</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oMath>
                </a14:m>
                <a:endParaRPr lang="en-US" sz="1600" dirty="0">
                  <a:effectLst/>
                  <a:latin typeface="Arial" panose="020B0604020202020204" pitchFamily="34" charset="0"/>
                  <a:ea typeface="Arial" panose="020B0604020202020204" pitchFamily="34" charset="0"/>
                </a:endParaRPr>
              </a:p>
              <a:p>
                <a:pPr marL="285750" marR="0" indent="-285750">
                  <a:lnSpc>
                    <a:spcPct val="150000"/>
                  </a:lnSpc>
                  <a:spcBef>
                    <a:spcPts val="0"/>
                  </a:spcBef>
                  <a:spcAft>
                    <a:spcPts val="0"/>
                  </a:spcAft>
                  <a:buFont typeface="Arial" panose="020B0604020202020204" pitchFamily="34" charset="0"/>
                  <a:buChar char="•"/>
                </a:pP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𝑣𝑆</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𝑇𝐸𝑆</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𝑣𝐶𝐴𝑃</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𝐸𝑁𝐸𝑅𝐺𝑌</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𝑇𝐸𝑆</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oMath>
                </a14:m>
                <a:endParaRPr lang="en-US" sz="1600" dirty="0">
                  <a:effectLst/>
                  <a:latin typeface="Arial" panose="020B0604020202020204" pitchFamily="34" charset="0"/>
                  <a:ea typeface="Arial" panose="020B0604020202020204" pitchFamily="34" charset="0"/>
                </a:endParaRPr>
              </a:p>
              <a:p>
                <a:pPr marL="285750" marR="0" indent="-285750">
                  <a:lnSpc>
                    <a:spcPct val="150000"/>
                  </a:lnSpc>
                  <a:spcBef>
                    <a:spcPts val="0"/>
                  </a:spcBef>
                  <a:spcAft>
                    <a:spcPts val="0"/>
                  </a:spcAft>
                  <a:buFont typeface="Arial" panose="020B0604020202020204" pitchFamily="34" charset="0"/>
                  <a:buChar char="•"/>
                </a:pP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𝑇𝑜𝑡𝑎𝑙</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𝑃𝑜𝑤𝑒𝑟</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𝐵𝑎𝑙𝑎𝑛𝑐𝑒</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supHide m:val="on"/>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naryPr>
                      <m:sub>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𝑌</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𝑇</m:t>
                        </m:r>
                      </m:sub>
                      <m:sup/>
                      <m:e>
                        <m:r>
                          <a:rPr lang="en-US" sz="1800" i="1">
                            <a:effectLst/>
                            <a:latin typeface="Cambria Math" panose="02040503050406030204" pitchFamily="18" charset="0"/>
                            <a:ea typeface="Arial" panose="020B0604020202020204" pitchFamily="34" charset="0"/>
                            <a:cs typeface="Times New Roman" panose="02020603050405020304" pitchFamily="18" charset="0"/>
                          </a:rPr>
                          <m:t>𝑣𝐶𝐻𝐴𝑅𝐺𝐸</m:t>
                        </m:r>
                        <m:r>
                          <a:rPr lang="en-US" sz="1800" i="1">
                            <a:effectLst/>
                            <a:latin typeface="Cambria Math" panose="02040503050406030204" pitchFamily="18" charset="0"/>
                            <a:ea typeface="Arial" panose="020B0604020202020204" pitchFamily="34" charset="0"/>
                            <a:cs typeface="Times New Roman" panose="02020603050405020304" pitchFamily="18" charset="0"/>
                          </a:rPr>
                          <m:t>_</m:t>
                        </m:r>
                        <m:r>
                          <a:rPr lang="en-US" sz="1800" i="1">
                            <a:effectLst/>
                            <a:latin typeface="Cambria Math" panose="02040503050406030204" pitchFamily="18" charset="0"/>
                            <a:ea typeface="Arial" panose="020B0604020202020204" pitchFamily="34" charset="0"/>
                            <a:cs typeface="Times New Roman" panose="02020603050405020304" pitchFamily="18" charset="0"/>
                          </a:rPr>
                          <m:t>𝑇𝐸𝑆</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𝑡</m:t>
                        </m:r>
                        <m:r>
                          <a:rPr lang="en-US" sz="1800" i="1">
                            <a:effectLst/>
                            <a:latin typeface="Cambria Math" panose="02040503050406030204" pitchFamily="18" charset="0"/>
                            <a:ea typeface="Arial" panose="020B0604020202020204" pitchFamily="34" charset="0"/>
                            <a:cs typeface="Times New Roman" panose="02020603050405020304" pitchFamily="18" charset="0"/>
                          </a:rPr>
                          <m:t>] </m:t>
                        </m:r>
                      </m:e>
                    </m:nary>
                  </m:oMath>
                </a14:m>
                <a:endParaRPr lang="en-US" sz="1600" dirty="0">
                  <a:effectLst/>
                  <a:latin typeface="Arial" panose="020B0604020202020204" pitchFamily="34" charset="0"/>
                  <a:ea typeface="Arial" panose="020B0604020202020204" pitchFamily="34" charset="0"/>
                </a:endParaRPr>
              </a:p>
              <a:p>
                <a:pPr marL="285750" marR="0" indent="-285750">
                  <a:lnSpc>
                    <a:spcPct val="150000"/>
                  </a:lnSpc>
                  <a:spcBef>
                    <a:spcPts val="0"/>
                  </a:spcBef>
                  <a:spcAft>
                    <a:spcPts val="0"/>
                  </a:spcAft>
                  <a:buFont typeface="Arial" panose="020B0604020202020204" pitchFamily="34" charset="0"/>
                  <a:buChar char="•"/>
                </a:pPr>
                <a14:m>
                  <m:oMath xmlns:m="http://schemas.openxmlformats.org/officeDocument/2006/math">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Total</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_</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Cost</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 += </m:t>
                    </m:r>
                    <m:nary>
                      <m:naryPr>
                        <m:chr m:val="∑"/>
                        <m:limLoc m:val="undOvr"/>
                        <m:supHide m:val="on"/>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naryPr>
                      <m:sub>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y</m:t>
                        </m:r>
                        <m:r>
                          <a:rPr lang="en-US" sz="1800">
                            <a:effectLst/>
                            <a:latin typeface="Cambria Math" panose="02040503050406030204" pitchFamily="18" charset="0"/>
                            <a:ea typeface="Arial" panose="020B0604020202020204" pitchFamily="34" charset="0"/>
                            <a:cs typeface="Times New Roman" panose="02020603050405020304" pitchFamily="18" charset="0"/>
                          </a:rPr>
                          <m:t> ∈</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Y</m:t>
                        </m:r>
                      </m:sub>
                      <m:sup/>
                      <m:e>
                        <m:eqArr>
                          <m:eqArr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eqArrPr>
                          <m:e>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vCAP</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CHARGE</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TES</m:t>
                            </m:r>
                            <m:r>
                              <a:rPr lang="en-US" sz="1800">
                                <a:effectLst/>
                                <a:latin typeface="Cambria Math" panose="02040503050406030204" pitchFamily="18" charset="0"/>
                                <a:ea typeface="Arial" panose="020B0604020202020204" pitchFamily="34" charset="0"/>
                                <a:cs typeface="Times New Roman" panose="02020603050405020304" pitchFamily="18" charset="0"/>
                              </a:rPr>
                              <m:t>[</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y</m:t>
                            </m:r>
                            <m:r>
                              <a:rPr lang="en-US" sz="1800">
                                <a:effectLst/>
                                <a:latin typeface="Cambria Math" panose="02040503050406030204" pitchFamily="18" charset="0"/>
                                <a:ea typeface="Arial" panose="020B0604020202020204" pitchFamily="34" charset="0"/>
                                <a:cs typeface="Times New Roman" panose="02020603050405020304" pitchFamily="18" charset="0"/>
                              </a:rPr>
                              <m:t>]</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CHARGE</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CAP</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COST</m:t>
                            </m:r>
                            <m:r>
                              <a:rPr lang="en-US" sz="1800">
                                <a:effectLst/>
                                <a:latin typeface="Cambria Math" panose="02040503050406030204" pitchFamily="18" charset="0"/>
                                <a:ea typeface="Arial" panose="020B0604020202020204" pitchFamily="34" charset="0"/>
                                <a:cs typeface="Times New Roman" panose="02020603050405020304" pitchFamily="18" charset="0"/>
                              </a:rPr>
                              <m:t>+ </m:t>
                            </m:r>
                          </m:e>
                          <m:e>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vCAP</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DISCHARGE</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TES</m:t>
                            </m:r>
                            <m:r>
                              <a:rPr lang="en-US" sz="1800">
                                <a:effectLst/>
                                <a:latin typeface="Cambria Math" panose="02040503050406030204" pitchFamily="18" charset="0"/>
                                <a:ea typeface="Arial" panose="020B0604020202020204" pitchFamily="34" charset="0"/>
                                <a:cs typeface="Times New Roman" panose="02020603050405020304" pitchFamily="18" charset="0"/>
                              </a:rPr>
                              <m:t>[</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y</m:t>
                            </m:r>
                            <m:r>
                              <a:rPr lang="en-US" sz="1800">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a:effectLst/>
                                <a:latin typeface="Cambria Math" panose="02040503050406030204" pitchFamily="18" charset="0"/>
                                <a:ea typeface="Arial" panose="020B0604020202020204" pitchFamily="34" charset="0"/>
                                <a:cs typeface="Times New Roman" panose="02020603050405020304" pitchFamily="18" charset="0"/>
                              </a:rPr>
                              <m:t> </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DISCHARGE</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CAP</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COST</m:t>
                            </m:r>
                            <m:r>
                              <a:rPr lang="en-US" sz="1800">
                                <a:effectLst/>
                                <a:latin typeface="Cambria Math" panose="02040503050406030204" pitchFamily="18" charset="0"/>
                                <a:ea typeface="Arial" panose="020B0604020202020204" pitchFamily="34" charset="0"/>
                                <a:cs typeface="Times New Roman" panose="02020603050405020304" pitchFamily="18" charset="0"/>
                              </a:rPr>
                              <m:t> + </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vCAP</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ENERGY</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TES</m:t>
                            </m:r>
                            <m:r>
                              <a:rPr lang="en-US" sz="1800">
                                <a:effectLst/>
                                <a:latin typeface="Cambria Math" panose="02040503050406030204" pitchFamily="18" charset="0"/>
                                <a:ea typeface="Arial" panose="020B0604020202020204" pitchFamily="34" charset="0"/>
                                <a:cs typeface="Times New Roman" panose="02020603050405020304" pitchFamily="18" charset="0"/>
                              </a:rPr>
                              <m:t>[</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y</m:t>
                            </m:r>
                            <m:r>
                              <a:rPr lang="en-US" sz="1800">
                                <a:effectLst/>
                                <a:latin typeface="Cambria Math" panose="02040503050406030204" pitchFamily="18" charset="0"/>
                                <a:ea typeface="Arial" panose="020B0604020202020204" pitchFamily="34" charset="0"/>
                                <a:cs typeface="Times New Roman" panose="02020603050405020304" pitchFamily="18" charset="0"/>
                              </a:rPr>
                              <m:t>] </m:t>
                            </m:r>
                            <m:r>
                              <a:rPr lang="en-US" sz="1800" i="1">
                                <a:effectLst/>
                                <a:latin typeface="Cambria Math" panose="02040503050406030204" pitchFamily="18" charset="0"/>
                                <a:ea typeface="Arial" panose="020B0604020202020204" pitchFamily="34" charset="0"/>
                                <a:cs typeface="Times New Roman" panose="02020603050405020304" pitchFamily="18" charset="0"/>
                              </a:rPr>
                              <m:t>∗</m:t>
                            </m:r>
                            <m:r>
                              <a:rPr lang="en-US" sz="1800">
                                <a:effectLst/>
                                <a:latin typeface="Cambria Math" panose="02040503050406030204" pitchFamily="18" charset="0"/>
                                <a:ea typeface="Arial" panose="020B0604020202020204" pitchFamily="34" charset="0"/>
                                <a:cs typeface="Times New Roman" panose="02020603050405020304" pitchFamily="18" charset="0"/>
                              </a:rPr>
                              <m:t> </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STORAGE</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CAP</m:t>
                            </m:r>
                            <m:r>
                              <a:rPr lang="en-US" sz="1800">
                                <a:effectLst/>
                                <a:latin typeface="Cambria Math" panose="02040503050406030204" pitchFamily="18" charset="0"/>
                                <a:ea typeface="Arial" panose="020B0604020202020204" pitchFamily="34" charset="0"/>
                                <a:cs typeface="Times New Roman" panose="02020603050405020304" pitchFamily="18" charset="0"/>
                              </a:rPr>
                              <m:t>_</m:t>
                            </m:r>
                            <m:r>
                              <m:rPr>
                                <m:sty m:val="p"/>
                              </m:rPr>
                              <a:rPr lang="en-US" sz="1800">
                                <a:effectLst/>
                                <a:latin typeface="Cambria Math" panose="02040503050406030204" pitchFamily="18" charset="0"/>
                                <a:ea typeface="Arial" panose="020B0604020202020204" pitchFamily="34" charset="0"/>
                                <a:cs typeface="Times New Roman" panose="02020603050405020304" pitchFamily="18" charset="0"/>
                              </a:rPr>
                              <m:t>COST</m:t>
                            </m:r>
                          </m:e>
                        </m:eqArr>
                      </m:e>
                    </m:nary>
                  </m:oMath>
                </a14:m>
                <a:endParaRPr lang="en-US" sz="1600" dirty="0">
                  <a:effectLst/>
                  <a:latin typeface="Arial" panose="020B0604020202020204" pitchFamily="34" charset="0"/>
                  <a:ea typeface="Arial" panose="020B0604020202020204" pitchFamily="34" charset="0"/>
                </a:endParaRPr>
              </a:p>
            </p:txBody>
          </p:sp>
        </mc:Choice>
        <mc:Fallback xmlns="">
          <p:sp>
            <p:nvSpPr>
              <p:cNvPr id="7" name="TextBox 6">
                <a:extLst>
                  <a:ext uri="{FF2B5EF4-FFF2-40B4-BE49-F238E27FC236}">
                    <a16:creationId xmlns:a16="http://schemas.microsoft.com/office/drawing/2014/main" id="{C60C8273-F139-11AB-64F8-E4EF40C5CD38}"/>
                  </a:ext>
                </a:extLst>
              </p:cNvPr>
              <p:cNvSpPr txBox="1">
                <a:spLocks noRot="1" noChangeAspect="1" noMove="1" noResize="1" noEditPoints="1" noAdjustHandles="1" noChangeArrowheads="1" noChangeShapeType="1" noTextEdit="1"/>
              </p:cNvSpPr>
              <p:nvPr/>
            </p:nvSpPr>
            <p:spPr>
              <a:xfrm>
                <a:off x="478448" y="1140303"/>
                <a:ext cx="11235104" cy="4666086"/>
              </a:xfrm>
              <a:prstGeom prst="rect">
                <a:avLst/>
              </a:prstGeom>
              <a:blipFill>
                <a:blip r:embed="rId2"/>
                <a:stretch>
                  <a:fillRect l="-325"/>
                </a:stretch>
              </a:blipFill>
            </p:spPr>
            <p:txBody>
              <a:bodyPr/>
              <a:lstStyle/>
              <a:p>
                <a:r>
                  <a:rPr lang="en-US">
                    <a:noFill/>
                  </a:rPr>
                  <a:t> </a:t>
                </a:r>
              </a:p>
            </p:txBody>
          </p:sp>
        </mc:Fallback>
      </mc:AlternateContent>
    </p:spTree>
    <p:extLst>
      <p:ext uri="{BB962C8B-B14F-4D97-AF65-F5344CB8AC3E}">
        <p14:creationId xmlns:p14="http://schemas.microsoft.com/office/powerpoint/2010/main" val="55070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0" y="94885"/>
            <a:ext cx="12192000" cy="914400"/>
          </a:xfrm>
          <a:prstGeom prst="rect">
            <a:avLst/>
          </a:prstGeom>
          <a:solidFill>
            <a:schemeClr val="dk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sz="4400" dirty="0">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Comparing Configurations</a:t>
            </a:r>
            <a:endParaRPr dirty="0"/>
          </a:p>
        </p:txBody>
      </p:sp>
      <p:sp>
        <p:nvSpPr>
          <p:cNvPr id="97" name="Google Shape;97;p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28</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6" name="TextBox 5">
            <a:extLst>
              <a:ext uri="{FF2B5EF4-FFF2-40B4-BE49-F238E27FC236}">
                <a16:creationId xmlns:a16="http://schemas.microsoft.com/office/drawing/2014/main" id="{FB6085CE-0707-404E-D31B-FCE239885B77}"/>
              </a:ext>
            </a:extLst>
          </p:cNvPr>
          <p:cNvSpPr txBox="1"/>
          <p:nvPr/>
        </p:nvSpPr>
        <p:spPr>
          <a:xfrm>
            <a:off x="4214368" y="2256952"/>
            <a:ext cx="7465568" cy="707886"/>
          </a:xfrm>
          <a:prstGeom prst="rect">
            <a:avLst/>
          </a:prstGeom>
          <a:noFill/>
        </p:spPr>
        <p:txBody>
          <a:bodyPr wrap="square" rtlCol="0">
            <a:spAutoFit/>
          </a:bodyPr>
          <a:lstStyle/>
          <a:p>
            <a:endParaRPr lang="en-US" sz="2000" dirty="0"/>
          </a:p>
          <a:p>
            <a:endParaRPr lang="en-US" sz="2000" dirty="0"/>
          </a:p>
        </p:txBody>
      </p:sp>
      <p:graphicFrame>
        <p:nvGraphicFramePr>
          <p:cNvPr id="8" name="Table 7">
            <a:extLst>
              <a:ext uri="{FF2B5EF4-FFF2-40B4-BE49-F238E27FC236}">
                <a16:creationId xmlns:a16="http://schemas.microsoft.com/office/drawing/2014/main" id="{79F7B45D-762F-2C0A-2D10-DFA2A77176BE}"/>
              </a:ext>
            </a:extLst>
          </p:cNvPr>
          <p:cNvGraphicFramePr>
            <a:graphicFrameLocks noGrp="1"/>
          </p:cNvGraphicFramePr>
          <p:nvPr>
            <p:extLst>
              <p:ext uri="{D42A27DB-BD31-4B8C-83A1-F6EECF244321}">
                <p14:modId xmlns:p14="http://schemas.microsoft.com/office/powerpoint/2010/main" val="1263428452"/>
              </p:ext>
            </p:extLst>
          </p:nvPr>
        </p:nvGraphicFramePr>
        <p:xfrm>
          <a:off x="1284417" y="1296008"/>
          <a:ext cx="8604649" cy="5194309"/>
        </p:xfrm>
        <a:graphic>
          <a:graphicData uri="http://schemas.openxmlformats.org/drawingml/2006/table">
            <a:tbl>
              <a:tblPr firstRow="1" bandRow="1">
                <a:tableStyleId>{35758FB7-9AC5-4552-8A53-C91805E547FA}</a:tableStyleId>
              </a:tblPr>
              <a:tblGrid>
                <a:gridCol w="4561889">
                  <a:extLst>
                    <a:ext uri="{9D8B030D-6E8A-4147-A177-3AD203B41FA5}">
                      <a16:colId xmlns:a16="http://schemas.microsoft.com/office/drawing/2014/main" val="1017610133"/>
                    </a:ext>
                  </a:extLst>
                </a:gridCol>
                <a:gridCol w="4042760">
                  <a:extLst>
                    <a:ext uri="{9D8B030D-6E8A-4147-A177-3AD203B41FA5}">
                      <a16:colId xmlns:a16="http://schemas.microsoft.com/office/drawing/2014/main" val="1268031766"/>
                    </a:ext>
                  </a:extLst>
                </a:gridCol>
              </a:tblGrid>
              <a:tr h="2752931">
                <a:tc>
                  <a:txBody>
                    <a:bodyPr/>
                    <a:lstStyle/>
                    <a:p>
                      <a:r>
                        <a:rPr lang="en-US" sz="1700" b="1" dirty="0">
                          <a:solidFill>
                            <a:schemeClr val="bg1"/>
                          </a:solidFill>
                        </a:rPr>
                        <a:t>Heat Pump</a:t>
                      </a:r>
                    </a:p>
                    <a:p>
                      <a:endParaRPr lang="en-US" sz="1700" b="1" dirty="0">
                        <a:solidFill>
                          <a:schemeClr val="bg1"/>
                        </a:solidFill>
                      </a:endParaRPr>
                    </a:p>
                    <a:p>
                      <a:pPr marL="0" indent="0">
                        <a:buFont typeface="Arial" panose="020B0604020202020204" pitchFamily="34" charset="0"/>
                        <a:buNone/>
                      </a:pPr>
                      <a:r>
                        <a:rPr lang="en-US" sz="1700" b="1" dirty="0">
                          <a:solidFill>
                            <a:schemeClr val="bg1"/>
                          </a:solidFill>
                        </a:rPr>
                        <a:t>Pros:</a:t>
                      </a:r>
                    </a:p>
                    <a:p>
                      <a:pPr marL="285750" lvl="0" indent="-285750">
                        <a:buFont typeface="Arial" panose="020B0604020202020204" pitchFamily="34" charset="0"/>
                        <a:buChar char="•"/>
                      </a:pPr>
                      <a:r>
                        <a:rPr lang="en-US" sz="1700" b="1" dirty="0">
                          <a:solidFill>
                            <a:schemeClr val="bg1"/>
                          </a:solidFill>
                        </a:rPr>
                        <a:t>Low fixed costs</a:t>
                      </a:r>
                    </a:p>
                    <a:p>
                      <a:pPr marL="285750" indent="-285750">
                        <a:buFont typeface="Arial" panose="020B0604020202020204" pitchFamily="34" charset="0"/>
                        <a:buChar char="•"/>
                      </a:pPr>
                      <a:r>
                        <a:rPr lang="en-US" sz="1700" b="1" dirty="0">
                          <a:solidFill>
                            <a:schemeClr val="bg1"/>
                          </a:solidFill>
                        </a:rPr>
                        <a:t>High heat generation efficiency</a:t>
                      </a:r>
                    </a:p>
                    <a:p>
                      <a:pPr marL="285750" indent="-285750">
                        <a:buFont typeface="Arial" panose="020B0604020202020204" pitchFamily="34" charset="0"/>
                        <a:buChar char="•"/>
                      </a:pPr>
                      <a:endParaRPr lang="en-US" sz="1700" b="1" dirty="0">
                        <a:solidFill>
                          <a:schemeClr val="bg1"/>
                        </a:solidFill>
                      </a:endParaRPr>
                    </a:p>
                    <a:p>
                      <a:pPr marL="0" indent="0">
                        <a:buFont typeface="Arial" panose="020B0604020202020204" pitchFamily="34" charset="0"/>
                        <a:buNone/>
                      </a:pPr>
                      <a:r>
                        <a:rPr lang="en-US" sz="1700" b="1" dirty="0">
                          <a:solidFill>
                            <a:schemeClr val="bg1"/>
                          </a:solidFill>
                        </a:rPr>
                        <a:t>Cons:</a:t>
                      </a:r>
                    </a:p>
                    <a:p>
                      <a:pPr marL="285750" indent="-285750">
                        <a:buFont typeface="Arial" panose="020B0604020202020204" pitchFamily="34" charset="0"/>
                        <a:buChar char="•"/>
                      </a:pPr>
                      <a:r>
                        <a:rPr lang="en-US" sz="1700" b="1" dirty="0">
                          <a:solidFill>
                            <a:schemeClr val="bg1"/>
                          </a:solidFill>
                        </a:rPr>
                        <a:t>No flexibility</a:t>
                      </a:r>
                    </a:p>
                  </a:txBody>
                  <a:tcPr marL="109659" marR="109659" marT="54829" marB="54829"/>
                </a:tc>
                <a:tc>
                  <a:txBody>
                    <a:bodyPr/>
                    <a:lstStyle/>
                    <a:p>
                      <a:r>
                        <a:rPr lang="en-US" sz="1700" b="1" dirty="0">
                          <a:solidFill>
                            <a:schemeClr val="bg1"/>
                          </a:solidFill>
                        </a:rPr>
                        <a:t>TES</a:t>
                      </a:r>
                    </a:p>
                    <a:p>
                      <a:endParaRPr lang="en-US" sz="1700" b="1" dirty="0">
                        <a:solidFill>
                          <a:schemeClr val="bg1"/>
                        </a:solidFill>
                      </a:endParaRPr>
                    </a:p>
                    <a:p>
                      <a:r>
                        <a:rPr lang="en-US" sz="1700" b="1" dirty="0">
                          <a:solidFill>
                            <a:schemeClr val="bg1"/>
                          </a:solidFill>
                        </a:rPr>
                        <a:t>Pros:</a:t>
                      </a:r>
                    </a:p>
                    <a:p>
                      <a:pPr marL="285750" indent="-285750">
                        <a:buFont typeface="Arial" panose="020B0604020202020204" pitchFamily="34" charset="0"/>
                        <a:buChar char="•"/>
                      </a:pPr>
                      <a:r>
                        <a:rPr lang="en-US" sz="1700" b="1" dirty="0">
                          <a:solidFill>
                            <a:schemeClr val="bg1"/>
                          </a:solidFill>
                        </a:rPr>
                        <a:t>Flexibility in heat production</a:t>
                      </a:r>
                    </a:p>
                    <a:p>
                      <a:pPr marL="285750" indent="-285750">
                        <a:buFont typeface="Arial" panose="020B0604020202020204" pitchFamily="34" charset="0"/>
                        <a:buChar char="•"/>
                      </a:pPr>
                      <a:endParaRPr lang="en-US" sz="1700" b="1" dirty="0">
                        <a:solidFill>
                          <a:schemeClr val="bg1"/>
                        </a:solidFill>
                      </a:endParaRPr>
                    </a:p>
                    <a:p>
                      <a:pPr marL="0" indent="0">
                        <a:buFont typeface="Arial" panose="020B0604020202020204" pitchFamily="34" charset="0"/>
                        <a:buNone/>
                      </a:pPr>
                      <a:r>
                        <a:rPr lang="en-US" sz="1700" b="1" dirty="0">
                          <a:solidFill>
                            <a:schemeClr val="bg1"/>
                          </a:solidFill>
                        </a:rPr>
                        <a:t>Cons:</a:t>
                      </a:r>
                    </a:p>
                    <a:p>
                      <a:pPr marL="285750" indent="-285750">
                        <a:buFont typeface="Arial" panose="020B0604020202020204" pitchFamily="34" charset="0"/>
                        <a:buChar char="•"/>
                      </a:pPr>
                      <a:r>
                        <a:rPr lang="en-US" sz="1700" b="1" dirty="0">
                          <a:solidFill>
                            <a:schemeClr val="bg1"/>
                          </a:solidFill>
                        </a:rPr>
                        <a:t>High fixed costs</a:t>
                      </a:r>
                    </a:p>
                  </a:txBody>
                  <a:tcPr marL="109659" marR="109659" marT="54829" marB="54829"/>
                </a:tc>
                <a:extLst>
                  <a:ext uri="{0D108BD9-81ED-4DB2-BD59-A6C34878D82A}">
                    <a16:rowId xmlns:a16="http://schemas.microsoft.com/office/drawing/2014/main" val="3294445627"/>
                  </a:ext>
                </a:extLst>
              </a:tr>
              <a:tr h="2412497">
                <a:tc>
                  <a:txBody>
                    <a:bodyPr/>
                    <a:lstStyle/>
                    <a:p>
                      <a:r>
                        <a:rPr lang="en-US" sz="1700" b="1" dirty="0">
                          <a:solidFill>
                            <a:schemeClr val="bg1"/>
                          </a:solidFill>
                        </a:rPr>
                        <a:t>Heat Pump + TES</a:t>
                      </a:r>
                    </a:p>
                    <a:p>
                      <a:endParaRPr lang="en-US" sz="1700" b="1" dirty="0">
                        <a:solidFill>
                          <a:schemeClr val="bg1"/>
                        </a:solidFill>
                      </a:endParaRPr>
                    </a:p>
                    <a:p>
                      <a:r>
                        <a:rPr lang="en-US" sz="1700" b="1" dirty="0">
                          <a:solidFill>
                            <a:schemeClr val="bg1"/>
                          </a:solidFill>
                        </a:rPr>
                        <a:t>Pros:</a:t>
                      </a:r>
                    </a:p>
                    <a:p>
                      <a:pPr marL="285750" indent="-285750">
                        <a:buFont typeface="Arial" panose="020B0604020202020204" pitchFamily="34" charset="0"/>
                        <a:buChar char="•"/>
                      </a:pPr>
                      <a:r>
                        <a:rPr lang="en-US" sz="1700" b="1" dirty="0">
                          <a:solidFill>
                            <a:schemeClr val="bg1"/>
                          </a:solidFill>
                        </a:rPr>
                        <a:t>Smaller TES</a:t>
                      </a:r>
                    </a:p>
                    <a:p>
                      <a:pPr marL="285750" indent="-285750">
                        <a:buFont typeface="Arial" panose="020B0604020202020204" pitchFamily="34" charset="0"/>
                        <a:buChar char="•"/>
                      </a:pPr>
                      <a:endParaRPr lang="en-US" sz="1700" b="1" dirty="0">
                        <a:solidFill>
                          <a:schemeClr val="bg1"/>
                        </a:solidFill>
                      </a:endParaRPr>
                    </a:p>
                    <a:p>
                      <a:pPr marL="0" indent="0">
                        <a:buFont typeface="Arial" panose="020B0604020202020204" pitchFamily="34" charset="0"/>
                        <a:buNone/>
                      </a:pPr>
                      <a:r>
                        <a:rPr lang="en-US" sz="1700" b="1" dirty="0">
                          <a:solidFill>
                            <a:schemeClr val="bg1"/>
                          </a:solidFill>
                        </a:rPr>
                        <a:t>Cons:</a:t>
                      </a:r>
                    </a:p>
                    <a:p>
                      <a:pPr marL="285750" indent="-285750">
                        <a:buFont typeface="Arial" panose="020B0604020202020204" pitchFamily="34" charset="0"/>
                        <a:buChar char="•"/>
                      </a:pPr>
                      <a:r>
                        <a:rPr lang="en-US" sz="1700" b="1" dirty="0">
                          <a:solidFill>
                            <a:schemeClr val="bg1"/>
                          </a:solidFill>
                        </a:rPr>
                        <a:t>Lower heat storage capacity</a:t>
                      </a:r>
                    </a:p>
                    <a:p>
                      <a:pPr marL="285750" indent="-285750">
                        <a:buFont typeface="Arial" panose="020B0604020202020204" pitchFamily="34" charset="0"/>
                        <a:buChar char="•"/>
                      </a:pPr>
                      <a:endParaRPr lang="en-US" sz="1700" b="1" dirty="0">
                        <a:solidFill>
                          <a:schemeClr val="bg1"/>
                        </a:solidFill>
                      </a:endParaRPr>
                    </a:p>
                    <a:p>
                      <a:pPr marL="285750" indent="-285750">
                        <a:buFont typeface="Arial" panose="020B0604020202020204" pitchFamily="34" charset="0"/>
                        <a:buChar char="•"/>
                      </a:pPr>
                      <a:endParaRPr lang="en-US" sz="1700" b="1" dirty="0">
                        <a:solidFill>
                          <a:schemeClr val="bg1"/>
                        </a:solidFill>
                      </a:endParaRPr>
                    </a:p>
                  </a:txBody>
                  <a:tcPr marL="109659" marR="109659" marT="54829" marB="54829"/>
                </a:tc>
                <a:tc>
                  <a:txBody>
                    <a:bodyPr/>
                    <a:lstStyle/>
                    <a:p>
                      <a:r>
                        <a:rPr lang="en-US" sz="1700" b="1" dirty="0">
                          <a:solidFill>
                            <a:schemeClr val="bg1"/>
                          </a:solidFill>
                        </a:rPr>
                        <a:t>TES + Turbine</a:t>
                      </a:r>
                    </a:p>
                    <a:p>
                      <a:endParaRPr lang="en-US" sz="1700" b="1" dirty="0">
                        <a:solidFill>
                          <a:schemeClr val="bg1"/>
                        </a:solidFill>
                      </a:endParaRPr>
                    </a:p>
                    <a:p>
                      <a:r>
                        <a:rPr lang="en-US" sz="1700" b="1" dirty="0">
                          <a:solidFill>
                            <a:schemeClr val="bg1"/>
                          </a:solidFill>
                        </a:rPr>
                        <a:t>Pros:</a:t>
                      </a:r>
                    </a:p>
                    <a:p>
                      <a:pPr marL="285750" indent="-285750">
                        <a:buFont typeface="Arial" panose="020B0604020202020204" pitchFamily="34" charset="0"/>
                        <a:buChar char="•"/>
                      </a:pPr>
                      <a:r>
                        <a:rPr lang="en-US" sz="1700" b="1" dirty="0">
                          <a:solidFill>
                            <a:schemeClr val="bg1"/>
                          </a:solidFill>
                        </a:rPr>
                        <a:t>Energy security</a:t>
                      </a:r>
                    </a:p>
                    <a:p>
                      <a:pPr marL="285750" indent="-285750">
                        <a:buFont typeface="Arial" panose="020B0604020202020204" pitchFamily="34" charset="0"/>
                        <a:buChar char="•"/>
                      </a:pPr>
                      <a:endParaRPr lang="en-US" sz="1700" b="1" dirty="0">
                        <a:solidFill>
                          <a:schemeClr val="bg1"/>
                        </a:solidFill>
                      </a:endParaRPr>
                    </a:p>
                    <a:p>
                      <a:pPr marL="0" indent="0">
                        <a:buFont typeface="Arial" panose="020B0604020202020204" pitchFamily="34" charset="0"/>
                        <a:buNone/>
                      </a:pPr>
                      <a:r>
                        <a:rPr lang="en-US" sz="1700" b="1" dirty="0">
                          <a:solidFill>
                            <a:schemeClr val="bg1"/>
                          </a:solidFill>
                        </a:rPr>
                        <a:t>Cons:</a:t>
                      </a:r>
                    </a:p>
                    <a:p>
                      <a:pPr marL="285750" indent="-285750">
                        <a:buFont typeface="Arial" panose="020B0604020202020204" pitchFamily="34" charset="0"/>
                        <a:buChar char="•"/>
                      </a:pPr>
                      <a:r>
                        <a:rPr lang="en-US" sz="1700" b="1" dirty="0">
                          <a:solidFill>
                            <a:schemeClr val="bg1"/>
                          </a:solidFill>
                        </a:rPr>
                        <a:t>High fixed costs</a:t>
                      </a:r>
                    </a:p>
                  </a:txBody>
                  <a:tcPr marL="109659" marR="109659" marT="54829" marB="54829"/>
                </a:tc>
                <a:extLst>
                  <a:ext uri="{0D108BD9-81ED-4DB2-BD59-A6C34878D82A}">
                    <a16:rowId xmlns:a16="http://schemas.microsoft.com/office/drawing/2014/main" val="3223011914"/>
                  </a:ext>
                </a:extLst>
              </a:tr>
            </a:tbl>
          </a:graphicData>
        </a:graphic>
      </p:graphicFrame>
    </p:spTree>
    <p:extLst>
      <p:ext uri="{BB962C8B-B14F-4D97-AF65-F5344CB8AC3E}">
        <p14:creationId xmlns:p14="http://schemas.microsoft.com/office/powerpoint/2010/main" val="3240302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4" name="Rectangle 3">
            <a:extLst>
              <a:ext uri="{FF2B5EF4-FFF2-40B4-BE49-F238E27FC236}">
                <a16:creationId xmlns:a16="http://schemas.microsoft.com/office/drawing/2014/main" id="{8DCEC96D-E3C9-0EF4-0117-424B68719FC6}"/>
              </a:ext>
            </a:extLst>
          </p:cNvPr>
          <p:cNvSpPr/>
          <p:nvPr/>
        </p:nvSpPr>
        <p:spPr>
          <a:xfrm>
            <a:off x="-1" y="0"/>
            <a:ext cx="3169921" cy="6858000"/>
          </a:xfrm>
          <a:prstGeom prst="rect">
            <a:avLst/>
          </a:prstGeom>
          <a:solidFill>
            <a:srgbClr val="EE6D0B">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endParaRPr lang="en-US" sz="2000" dirty="0">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
                <a:srgbClr val="000000"/>
              </a:buClr>
              <a:defRPr/>
            </a:pPr>
            <a:r>
              <a:rPr lang="en-US" sz="2000" dirty="0">
                <a:solidFill>
                  <a:srgbClr val="3B3838"/>
                </a:solidFill>
                <a:latin typeface="Sans Serif Collection" panose="020B0502040504020204" pitchFamily="34" charset="0"/>
                <a:ea typeface="Sans Serif Collection" panose="020B0502040504020204" pitchFamily="34" charset="0"/>
                <a:cs typeface="Sans Serif Collection" panose="020B0502040504020204" pitchFamily="34" charset="0"/>
              </a:rPr>
              <a:t>Plant level cost of capture stays relatively the same between $845-$860/tCO2 across the TES cost space</a:t>
            </a:r>
          </a:p>
          <a:p>
            <a:pPr>
              <a:buClr>
                <a:srgbClr val="000000"/>
              </a:buClr>
              <a:defRPr/>
            </a:pPr>
            <a:endParaRPr lang="en-US" sz="2000" dirty="0">
              <a:solidFill>
                <a:schemeClr val="tx1"/>
              </a:solidFill>
              <a:latin typeface="Times New Roman" panose="02020603050405020304" pitchFamily="18" charset="0"/>
              <a:ea typeface="Arial" panose="020B0604020202020204" pitchFamily="34" charset="0"/>
            </a:endParaRPr>
          </a:p>
        </p:txBody>
      </p:sp>
      <p:sp>
        <p:nvSpPr>
          <p:cNvPr id="159" name="Google Shape;159;g13d271a8fff_0_23"/>
          <p:cNvSpPr txBox="1">
            <a:spLocks noGrp="1"/>
          </p:cNvSpPr>
          <p:nvPr>
            <p:ph type="sldNum" idx="12"/>
          </p:nvPr>
        </p:nvSpPr>
        <p:spPr>
          <a:xfrm>
            <a:off x="902208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158" name="Google Shape;158;g13d271a8fff_0_23"/>
          <p:cNvSpPr txBox="1">
            <a:spLocks noGrp="1"/>
          </p:cNvSpPr>
          <p:nvPr>
            <p:ph type="title"/>
          </p:nvPr>
        </p:nvSpPr>
        <p:spPr>
          <a:xfrm>
            <a:off x="1720" y="92765"/>
            <a:ext cx="3168200" cy="2168149"/>
          </a:xfrm>
          <a:prstGeom prst="rect">
            <a:avLst/>
          </a:prstGeom>
          <a:solidFill>
            <a:schemeClr val="tx2">
              <a:lumMod val="25000"/>
            </a:schemeClr>
          </a:solidFill>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2400" dirty="0"/>
              <a:t>Key finding </a:t>
            </a:r>
            <a:r>
              <a:rPr lang="en-US" sz="24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4: Plant level costs of DAC + TES systems only decrease by $15/tCO2 as TES costs drop</a:t>
            </a:r>
            <a:endParaRPr sz="2400" dirty="0"/>
          </a:p>
        </p:txBody>
      </p:sp>
      <p:sp>
        <p:nvSpPr>
          <p:cNvPr id="5" name="Google Shape;160;g13d271a8fff_0_23">
            <a:extLst>
              <a:ext uri="{FF2B5EF4-FFF2-40B4-BE49-F238E27FC236}">
                <a16:creationId xmlns:a16="http://schemas.microsoft.com/office/drawing/2014/main" id="{D908224E-7CF4-6882-A606-7A73C939C9D9}"/>
              </a:ext>
            </a:extLst>
          </p:cNvPr>
          <p:cNvSpPr txBox="1"/>
          <p:nvPr/>
        </p:nvSpPr>
        <p:spPr>
          <a:xfrm>
            <a:off x="4064242" y="5433051"/>
            <a:ext cx="7842310" cy="738633"/>
          </a:xfrm>
          <a:prstGeom prst="rect">
            <a:avLst/>
          </a:prstGeom>
          <a:noFill/>
          <a:ln>
            <a:noFill/>
          </a:ln>
        </p:spPr>
        <p:txBody>
          <a:bodyPr spcFirstLastPara="1" wrap="square" lIns="91425" tIns="91425" rIns="91425" bIns="91425" anchor="t" anchorCtr="0">
            <a:spAutoFit/>
          </a:bodyPr>
          <a:lstStyle/>
          <a:p>
            <a:pPr algn="just">
              <a:buClr>
                <a:srgbClr val="000000"/>
              </a:buClr>
              <a:defRPr/>
            </a:pPr>
            <a:r>
              <a:rPr kumimoji="0" lang="en-US" sz="1200" b="1" i="0" u="none" strike="noStrike" kern="0" cap="none" spc="0" normalizeH="0" baseline="0" noProof="0" dirty="0">
                <a:ln>
                  <a:noFill/>
                </a:ln>
                <a:solidFill>
                  <a:srgbClr val="3A3A3A"/>
                </a:solidFill>
                <a:effectLst/>
                <a:uLnTx/>
                <a:uFillTx/>
                <a:latin typeface="Libre Franklin"/>
                <a:ea typeface="Libre Franklin"/>
                <a:cs typeface="Libre Franklin"/>
                <a:sym typeface="Libre Franklin"/>
              </a:rPr>
              <a:t>Figure 5</a:t>
            </a:r>
            <a:r>
              <a:rPr lang="en-US" sz="1200" b="1" kern="0" dirty="0">
                <a:solidFill>
                  <a:srgbClr val="3A3A3A"/>
                </a:solidFill>
                <a:latin typeface="Libre Franklin"/>
                <a:ea typeface="Libre Franklin"/>
                <a:cs typeface="Libre Franklin"/>
                <a:sym typeface="Libre Franklin"/>
              </a:rPr>
              <a:t>: DAC + TES configurations have similar cost of capture despite reductions in TES cost. If a plant intends to install TES for the system-level benefits, it would likely be beneficial to purchase sooner than later to capture early-adoption 45X Advanced Manufacturing tax credits while they are available. </a:t>
            </a:r>
            <a:endParaRPr kumimoji="0" sz="1200" b="1" i="0" u="none" strike="noStrike" kern="0" cap="none" spc="0" normalizeH="0" baseline="0" noProof="0" dirty="0">
              <a:ln>
                <a:noFill/>
              </a:ln>
              <a:solidFill>
                <a:srgbClr val="3A3A3A"/>
              </a:solidFill>
              <a:effectLst/>
              <a:uLnTx/>
              <a:uFillTx/>
              <a:latin typeface="Libre Franklin"/>
              <a:ea typeface="Libre Franklin"/>
              <a:cs typeface="Libre Franklin"/>
              <a:sym typeface="Libre Franklin"/>
            </a:endParaRPr>
          </a:p>
        </p:txBody>
      </p:sp>
      <p:pic>
        <p:nvPicPr>
          <p:cNvPr id="2" name="Picture 1">
            <a:extLst>
              <a:ext uri="{FF2B5EF4-FFF2-40B4-BE49-F238E27FC236}">
                <a16:creationId xmlns:a16="http://schemas.microsoft.com/office/drawing/2014/main" id="{1E44825E-A263-E142-D294-ABD2604C76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04" r="40"/>
          <a:stretch/>
        </p:blipFill>
        <p:spPr bwMode="auto">
          <a:xfrm>
            <a:off x="4068126" y="304800"/>
            <a:ext cx="7697153" cy="48904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422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Isosceles Triangle 1">
            <a:extLst>
              <a:ext uri="{FF2B5EF4-FFF2-40B4-BE49-F238E27FC236}">
                <a16:creationId xmlns:a16="http://schemas.microsoft.com/office/drawing/2014/main" id="{74291304-C450-184F-A0E4-73DF27B5F82E}"/>
              </a:ext>
            </a:extLst>
          </p:cNvPr>
          <p:cNvSpPr/>
          <p:nvPr/>
        </p:nvSpPr>
        <p:spPr>
          <a:xfrm rot="19327225">
            <a:off x="-2008443" y="-1010069"/>
            <a:ext cx="7757835" cy="3791129"/>
          </a:xfrm>
          <a:custGeom>
            <a:avLst/>
            <a:gdLst>
              <a:gd name="connsiteX0" fmla="*/ 0 w 7757835"/>
              <a:gd name="connsiteY0" fmla="*/ 5451968 h 5451968"/>
              <a:gd name="connsiteX1" fmla="*/ 3878918 w 7757835"/>
              <a:gd name="connsiteY1" fmla="*/ 0 h 5451968"/>
              <a:gd name="connsiteX2" fmla="*/ 7757835 w 7757835"/>
              <a:gd name="connsiteY2" fmla="*/ 5451968 h 5451968"/>
              <a:gd name="connsiteX3" fmla="*/ 0 w 7757835"/>
              <a:gd name="connsiteY3" fmla="*/ 5451968 h 5451968"/>
              <a:gd name="connsiteX0" fmla="*/ 0 w 7757835"/>
              <a:gd name="connsiteY0" fmla="*/ 3948018 h 3948018"/>
              <a:gd name="connsiteX1" fmla="*/ 3179098 w 7757835"/>
              <a:gd name="connsiteY1" fmla="*/ 0 h 3948018"/>
              <a:gd name="connsiteX2" fmla="*/ 7757835 w 7757835"/>
              <a:gd name="connsiteY2" fmla="*/ 3948018 h 3948018"/>
              <a:gd name="connsiteX3" fmla="*/ 0 w 7757835"/>
              <a:gd name="connsiteY3" fmla="*/ 3948018 h 3948018"/>
              <a:gd name="connsiteX0" fmla="*/ 0 w 7757835"/>
              <a:gd name="connsiteY0" fmla="*/ 3994516 h 3994516"/>
              <a:gd name="connsiteX1" fmla="*/ 3097741 w 7757835"/>
              <a:gd name="connsiteY1" fmla="*/ 0 h 3994516"/>
              <a:gd name="connsiteX2" fmla="*/ 7757835 w 7757835"/>
              <a:gd name="connsiteY2" fmla="*/ 3994516 h 3994516"/>
              <a:gd name="connsiteX3" fmla="*/ 0 w 7757835"/>
              <a:gd name="connsiteY3" fmla="*/ 3994516 h 3994516"/>
              <a:gd name="connsiteX0" fmla="*/ 0 w 7757835"/>
              <a:gd name="connsiteY0" fmla="*/ 3791129 h 3791129"/>
              <a:gd name="connsiteX1" fmla="*/ 2905946 w 7757835"/>
              <a:gd name="connsiteY1" fmla="*/ 0 h 3791129"/>
              <a:gd name="connsiteX2" fmla="*/ 7757835 w 7757835"/>
              <a:gd name="connsiteY2" fmla="*/ 3791129 h 3791129"/>
              <a:gd name="connsiteX3" fmla="*/ 0 w 7757835"/>
              <a:gd name="connsiteY3" fmla="*/ 3791129 h 3791129"/>
            </a:gdLst>
            <a:ahLst/>
            <a:cxnLst>
              <a:cxn ang="0">
                <a:pos x="connsiteX0" y="connsiteY0"/>
              </a:cxn>
              <a:cxn ang="0">
                <a:pos x="connsiteX1" y="connsiteY1"/>
              </a:cxn>
              <a:cxn ang="0">
                <a:pos x="connsiteX2" y="connsiteY2"/>
              </a:cxn>
              <a:cxn ang="0">
                <a:pos x="connsiteX3" y="connsiteY3"/>
              </a:cxn>
            </a:cxnLst>
            <a:rect l="l" t="t" r="r" b="b"/>
            <a:pathLst>
              <a:path w="7757835" h="3791129">
                <a:moveTo>
                  <a:pt x="0" y="3791129"/>
                </a:moveTo>
                <a:lnTo>
                  <a:pt x="2905946" y="0"/>
                </a:lnTo>
                <a:lnTo>
                  <a:pt x="7757835" y="3791129"/>
                </a:lnTo>
                <a:lnTo>
                  <a:pt x="0" y="3791129"/>
                </a:lnTo>
                <a:close/>
              </a:path>
            </a:pathLst>
          </a:custGeom>
          <a:solidFill>
            <a:srgbClr val="EE6D0B">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5" name="Google Shape;95;p2"/>
          <p:cNvSpPr txBox="1">
            <a:spLocks noGrp="1"/>
          </p:cNvSpPr>
          <p:nvPr>
            <p:ph type="title"/>
          </p:nvPr>
        </p:nvSpPr>
        <p:spPr>
          <a:xfrm>
            <a:off x="4810539" y="80807"/>
            <a:ext cx="7381460" cy="914400"/>
          </a:xfrm>
          <a:prstGeom prst="rect">
            <a:avLst/>
          </a:prstGeom>
          <a:solidFill>
            <a:schemeClr val="dk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sz="44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textRoundtripDataId="0"/>
                  </a:ext>
                </a:extLst>
              </a:rPr>
              <a:t>Introduction &amp; Motivations</a:t>
            </a:r>
            <a:endParaRPr dirty="0"/>
          </a:p>
        </p:txBody>
      </p:sp>
      <p:sp>
        <p:nvSpPr>
          <p:cNvPr id="97" name="Google Shape;97;p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3</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5" name="TextBox 4">
            <a:extLst>
              <a:ext uri="{FF2B5EF4-FFF2-40B4-BE49-F238E27FC236}">
                <a16:creationId xmlns:a16="http://schemas.microsoft.com/office/drawing/2014/main" id="{04E0B42D-DC76-EA32-52A6-AA96E69DBB25}"/>
              </a:ext>
            </a:extLst>
          </p:cNvPr>
          <p:cNvSpPr txBox="1"/>
          <p:nvPr/>
        </p:nvSpPr>
        <p:spPr>
          <a:xfrm>
            <a:off x="4405431" y="2569273"/>
            <a:ext cx="1346501" cy="369332"/>
          </a:xfrm>
          <a:prstGeom prst="rect">
            <a:avLst/>
          </a:prstGeom>
          <a:noFill/>
        </p:spPr>
        <p:txBody>
          <a:bodyPr wrap="square" rtlCol="0">
            <a:spAutoFit/>
          </a:bodyPr>
          <a:lstStyle/>
          <a:p>
            <a:r>
              <a:rPr lang="en-US" dirty="0"/>
              <a:t>Gas + Grid</a:t>
            </a:r>
          </a:p>
        </p:txBody>
      </p:sp>
      <p:sp>
        <p:nvSpPr>
          <p:cNvPr id="6" name="TextBox 5">
            <a:extLst>
              <a:ext uri="{FF2B5EF4-FFF2-40B4-BE49-F238E27FC236}">
                <a16:creationId xmlns:a16="http://schemas.microsoft.com/office/drawing/2014/main" id="{BE9E0B75-6075-9C95-6851-464AB218B10D}"/>
              </a:ext>
            </a:extLst>
          </p:cNvPr>
          <p:cNvSpPr txBox="1"/>
          <p:nvPr/>
        </p:nvSpPr>
        <p:spPr>
          <a:xfrm>
            <a:off x="4353798" y="4248880"/>
            <a:ext cx="1449769" cy="369332"/>
          </a:xfrm>
          <a:prstGeom prst="rect">
            <a:avLst/>
          </a:prstGeom>
          <a:noFill/>
        </p:spPr>
        <p:txBody>
          <a:bodyPr wrap="square" rtlCol="0">
            <a:spAutoFit/>
          </a:bodyPr>
          <a:lstStyle/>
          <a:p>
            <a:r>
              <a:rPr lang="en-US" dirty="0"/>
              <a:t>Renewables</a:t>
            </a:r>
          </a:p>
        </p:txBody>
      </p:sp>
      <p:sp>
        <p:nvSpPr>
          <p:cNvPr id="8" name="Rectangle 7">
            <a:extLst>
              <a:ext uri="{FF2B5EF4-FFF2-40B4-BE49-F238E27FC236}">
                <a16:creationId xmlns:a16="http://schemas.microsoft.com/office/drawing/2014/main" id="{CF88ACDD-D262-C449-6F31-7B06C352BDCF}"/>
              </a:ext>
            </a:extLst>
          </p:cNvPr>
          <p:cNvSpPr/>
          <p:nvPr/>
        </p:nvSpPr>
        <p:spPr>
          <a:xfrm>
            <a:off x="3910474" y="2369312"/>
            <a:ext cx="2275840" cy="2519680"/>
          </a:xfrm>
          <a:prstGeom prst="rect">
            <a:avLst/>
          </a:prstGeom>
          <a:noFill/>
          <a:ln w="762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What is direct air carbon capture and storage (DACS)? - Drax Global">
            <a:extLst>
              <a:ext uri="{FF2B5EF4-FFF2-40B4-BE49-F238E27FC236}">
                <a16:creationId xmlns:a16="http://schemas.microsoft.com/office/drawing/2014/main" id="{F0813116-AA2A-4E9B-5112-016CB73EC0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14" t="36681" r="33822" b="24268"/>
          <a:stretch/>
        </p:blipFill>
        <p:spPr bwMode="auto">
          <a:xfrm>
            <a:off x="8334502" y="2847929"/>
            <a:ext cx="2710672" cy="15320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A06366-09CF-9814-F6CE-948617A6C097}"/>
              </a:ext>
            </a:extLst>
          </p:cNvPr>
          <p:cNvSpPr txBox="1"/>
          <p:nvPr/>
        </p:nvSpPr>
        <p:spPr>
          <a:xfrm>
            <a:off x="9274048" y="2724248"/>
            <a:ext cx="747776" cy="369332"/>
          </a:xfrm>
          <a:prstGeom prst="rect">
            <a:avLst/>
          </a:prstGeom>
          <a:noFill/>
        </p:spPr>
        <p:txBody>
          <a:bodyPr wrap="square" rtlCol="0">
            <a:spAutoFit/>
          </a:bodyPr>
          <a:lstStyle/>
          <a:p>
            <a:r>
              <a:rPr lang="en-US" dirty="0"/>
              <a:t>DAC</a:t>
            </a:r>
          </a:p>
        </p:txBody>
      </p:sp>
      <p:pic>
        <p:nvPicPr>
          <p:cNvPr id="11" name="Picture 2" descr="Coal Power Plant Icon Images – Browse 12,336 Stock Photos, Vectors, and  Video | Adobe Stock">
            <a:extLst>
              <a:ext uri="{FF2B5EF4-FFF2-40B4-BE49-F238E27FC236}">
                <a16:creationId xmlns:a16="http://schemas.microsoft.com/office/drawing/2014/main" id="{E7C23B39-81AD-BF75-E97F-B4856B919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6314" y="2938605"/>
            <a:ext cx="1824736" cy="182473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7A84BA2F-047E-D1BD-0986-3F2A65C152CD}"/>
              </a:ext>
            </a:extLst>
          </p:cNvPr>
          <p:cNvSpPr/>
          <p:nvPr/>
        </p:nvSpPr>
        <p:spPr>
          <a:xfrm>
            <a:off x="6425184" y="3210560"/>
            <a:ext cx="1536192" cy="4226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40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Isosceles Triangle 1">
            <a:extLst>
              <a:ext uri="{FF2B5EF4-FFF2-40B4-BE49-F238E27FC236}">
                <a16:creationId xmlns:a16="http://schemas.microsoft.com/office/drawing/2014/main" id="{74291304-C450-184F-A0E4-73DF27B5F82E}"/>
              </a:ext>
            </a:extLst>
          </p:cNvPr>
          <p:cNvSpPr/>
          <p:nvPr/>
        </p:nvSpPr>
        <p:spPr>
          <a:xfrm rot="19327225">
            <a:off x="-2008443" y="-1010069"/>
            <a:ext cx="7757835" cy="3791129"/>
          </a:xfrm>
          <a:custGeom>
            <a:avLst/>
            <a:gdLst>
              <a:gd name="connsiteX0" fmla="*/ 0 w 7757835"/>
              <a:gd name="connsiteY0" fmla="*/ 5451968 h 5451968"/>
              <a:gd name="connsiteX1" fmla="*/ 3878918 w 7757835"/>
              <a:gd name="connsiteY1" fmla="*/ 0 h 5451968"/>
              <a:gd name="connsiteX2" fmla="*/ 7757835 w 7757835"/>
              <a:gd name="connsiteY2" fmla="*/ 5451968 h 5451968"/>
              <a:gd name="connsiteX3" fmla="*/ 0 w 7757835"/>
              <a:gd name="connsiteY3" fmla="*/ 5451968 h 5451968"/>
              <a:gd name="connsiteX0" fmla="*/ 0 w 7757835"/>
              <a:gd name="connsiteY0" fmla="*/ 3948018 h 3948018"/>
              <a:gd name="connsiteX1" fmla="*/ 3179098 w 7757835"/>
              <a:gd name="connsiteY1" fmla="*/ 0 h 3948018"/>
              <a:gd name="connsiteX2" fmla="*/ 7757835 w 7757835"/>
              <a:gd name="connsiteY2" fmla="*/ 3948018 h 3948018"/>
              <a:gd name="connsiteX3" fmla="*/ 0 w 7757835"/>
              <a:gd name="connsiteY3" fmla="*/ 3948018 h 3948018"/>
              <a:gd name="connsiteX0" fmla="*/ 0 w 7757835"/>
              <a:gd name="connsiteY0" fmla="*/ 3994516 h 3994516"/>
              <a:gd name="connsiteX1" fmla="*/ 3097741 w 7757835"/>
              <a:gd name="connsiteY1" fmla="*/ 0 h 3994516"/>
              <a:gd name="connsiteX2" fmla="*/ 7757835 w 7757835"/>
              <a:gd name="connsiteY2" fmla="*/ 3994516 h 3994516"/>
              <a:gd name="connsiteX3" fmla="*/ 0 w 7757835"/>
              <a:gd name="connsiteY3" fmla="*/ 3994516 h 3994516"/>
              <a:gd name="connsiteX0" fmla="*/ 0 w 7757835"/>
              <a:gd name="connsiteY0" fmla="*/ 3791129 h 3791129"/>
              <a:gd name="connsiteX1" fmla="*/ 2905946 w 7757835"/>
              <a:gd name="connsiteY1" fmla="*/ 0 h 3791129"/>
              <a:gd name="connsiteX2" fmla="*/ 7757835 w 7757835"/>
              <a:gd name="connsiteY2" fmla="*/ 3791129 h 3791129"/>
              <a:gd name="connsiteX3" fmla="*/ 0 w 7757835"/>
              <a:gd name="connsiteY3" fmla="*/ 3791129 h 3791129"/>
            </a:gdLst>
            <a:ahLst/>
            <a:cxnLst>
              <a:cxn ang="0">
                <a:pos x="connsiteX0" y="connsiteY0"/>
              </a:cxn>
              <a:cxn ang="0">
                <a:pos x="connsiteX1" y="connsiteY1"/>
              </a:cxn>
              <a:cxn ang="0">
                <a:pos x="connsiteX2" y="connsiteY2"/>
              </a:cxn>
              <a:cxn ang="0">
                <a:pos x="connsiteX3" y="connsiteY3"/>
              </a:cxn>
            </a:cxnLst>
            <a:rect l="l" t="t" r="r" b="b"/>
            <a:pathLst>
              <a:path w="7757835" h="3791129">
                <a:moveTo>
                  <a:pt x="0" y="3791129"/>
                </a:moveTo>
                <a:lnTo>
                  <a:pt x="2905946" y="0"/>
                </a:lnTo>
                <a:lnTo>
                  <a:pt x="7757835" y="3791129"/>
                </a:lnTo>
                <a:lnTo>
                  <a:pt x="0" y="3791129"/>
                </a:lnTo>
                <a:close/>
              </a:path>
            </a:pathLst>
          </a:custGeom>
          <a:solidFill>
            <a:srgbClr val="EE6D0B">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5" name="Google Shape;95;p2"/>
          <p:cNvSpPr txBox="1">
            <a:spLocks noGrp="1"/>
          </p:cNvSpPr>
          <p:nvPr>
            <p:ph type="title"/>
          </p:nvPr>
        </p:nvSpPr>
        <p:spPr>
          <a:xfrm>
            <a:off x="4810539" y="80807"/>
            <a:ext cx="7381460" cy="914400"/>
          </a:xfrm>
          <a:prstGeom prst="rect">
            <a:avLst/>
          </a:prstGeom>
          <a:solidFill>
            <a:schemeClr val="dk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sz="44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textRoundtripDataId="0"/>
                  </a:ext>
                </a:extLst>
              </a:rPr>
              <a:t>Introduction &amp; Motivations</a:t>
            </a:r>
            <a:endParaRPr dirty="0"/>
          </a:p>
        </p:txBody>
      </p:sp>
      <p:sp>
        <p:nvSpPr>
          <p:cNvPr id="97" name="Google Shape;97;p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4</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pic>
        <p:nvPicPr>
          <p:cNvPr id="2050" name="Picture 2" descr="12,500+ Energy Storage Stock Illustrations, Royalty-Free Vector Graphics &amp; Clip  Art - iStock | Battery energy storage, Battery, Battery storage">
            <a:extLst>
              <a:ext uri="{FF2B5EF4-FFF2-40B4-BE49-F238E27FC236}">
                <a16:creationId xmlns:a16="http://schemas.microsoft.com/office/drawing/2014/main" id="{C94B296E-4761-ED60-636E-B96016C6E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729"/>
          <a:stretch/>
        </p:blipFill>
        <p:spPr bwMode="auto">
          <a:xfrm>
            <a:off x="4023468" y="2204720"/>
            <a:ext cx="2110431" cy="18206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lar Energy Vector Art, Icons, and Graphics for Free Download">
            <a:extLst>
              <a:ext uri="{FF2B5EF4-FFF2-40B4-BE49-F238E27FC236}">
                <a16:creationId xmlns:a16="http://schemas.microsoft.com/office/drawing/2014/main" id="{854E6111-F407-70B9-8B43-6566A2998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699" y="4648819"/>
            <a:ext cx="2367968" cy="13687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E0B42D-DC76-EA32-52A6-AA96E69DBB25}"/>
              </a:ext>
            </a:extLst>
          </p:cNvPr>
          <p:cNvSpPr txBox="1"/>
          <p:nvPr/>
        </p:nvSpPr>
        <p:spPr>
          <a:xfrm>
            <a:off x="4704795" y="2108914"/>
            <a:ext cx="747776" cy="369332"/>
          </a:xfrm>
          <a:prstGeom prst="rect">
            <a:avLst/>
          </a:prstGeom>
          <a:noFill/>
        </p:spPr>
        <p:txBody>
          <a:bodyPr wrap="square" rtlCol="0">
            <a:spAutoFit/>
          </a:bodyPr>
          <a:lstStyle/>
          <a:p>
            <a:r>
              <a:rPr lang="en-US" dirty="0"/>
              <a:t>TES</a:t>
            </a:r>
          </a:p>
        </p:txBody>
      </p:sp>
      <p:sp>
        <p:nvSpPr>
          <p:cNvPr id="6" name="TextBox 5">
            <a:extLst>
              <a:ext uri="{FF2B5EF4-FFF2-40B4-BE49-F238E27FC236}">
                <a16:creationId xmlns:a16="http://schemas.microsoft.com/office/drawing/2014/main" id="{BE9E0B75-6075-9C95-6851-464AB218B10D}"/>
              </a:ext>
            </a:extLst>
          </p:cNvPr>
          <p:cNvSpPr txBox="1"/>
          <p:nvPr/>
        </p:nvSpPr>
        <p:spPr>
          <a:xfrm>
            <a:off x="4353798" y="4248880"/>
            <a:ext cx="1449769" cy="369332"/>
          </a:xfrm>
          <a:prstGeom prst="rect">
            <a:avLst/>
          </a:prstGeom>
          <a:noFill/>
        </p:spPr>
        <p:txBody>
          <a:bodyPr wrap="square" rtlCol="0">
            <a:spAutoFit/>
          </a:bodyPr>
          <a:lstStyle/>
          <a:p>
            <a:r>
              <a:rPr lang="en-US" dirty="0"/>
              <a:t>Renewables</a:t>
            </a:r>
          </a:p>
        </p:txBody>
      </p:sp>
      <p:sp>
        <p:nvSpPr>
          <p:cNvPr id="8" name="Rectangle 7">
            <a:extLst>
              <a:ext uri="{FF2B5EF4-FFF2-40B4-BE49-F238E27FC236}">
                <a16:creationId xmlns:a16="http://schemas.microsoft.com/office/drawing/2014/main" id="{CF88ACDD-D262-C449-6F31-7B06C352BDCF}"/>
              </a:ext>
            </a:extLst>
          </p:cNvPr>
          <p:cNvSpPr/>
          <p:nvPr/>
        </p:nvSpPr>
        <p:spPr>
          <a:xfrm>
            <a:off x="3905504" y="1995424"/>
            <a:ext cx="2275840" cy="4267200"/>
          </a:xfrm>
          <a:prstGeom prst="rect">
            <a:avLst/>
          </a:prstGeom>
          <a:noFill/>
          <a:ln w="76200">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What is direct air carbon capture and storage (DACS)? - Drax Global">
            <a:extLst>
              <a:ext uri="{FF2B5EF4-FFF2-40B4-BE49-F238E27FC236}">
                <a16:creationId xmlns:a16="http://schemas.microsoft.com/office/drawing/2014/main" id="{F0813116-AA2A-4E9B-5112-016CB73EC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14" t="36681" r="33822" b="24268"/>
          <a:stretch/>
        </p:blipFill>
        <p:spPr bwMode="auto">
          <a:xfrm>
            <a:off x="8334502" y="2847929"/>
            <a:ext cx="2710672" cy="15320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A06366-09CF-9814-F6CE-948617A6C097}"/>
              </a:ext>
            </a:extLst>
          </p:cNvPr>
          <p:cNvSpPr txBox="1"/>
          <p:nvPr/>
        </p:nvSpPr>
        <p:spPr>
          <a:xfrm>
            <a:off x="9274048" y="2724248"/>
            <a:ext cx="747776" cy="369332"/>
          </a:xfrm>
          <a:prstGeom prst="rect">
            <a:avLst/>
          </a:prstGeom>
          <a:noFill/>
        </p:spPr>
        <p:txBody>
          <a:bodyPr wrap="square" rtlCol="0">
            <a:spAutoFit/>
          </a:bodyPr>
          <a:lstStyle/>
          <a:p>
            <a:r>
              <a:rPr lang="en-US" dirty="0"/>
              <a:t>DAC</a:t>
            </a:r>
          </a:p>
        </p:txBody>
      </p:sp>
      <p:sp>
        <p:nvSpPr>
          <p:cNvPr id="11" name="Arrow: Right 10">
            <a:extLst>
              <a:ext uri="{FF2B5EF4-FFF2-40B4-BE49-F238E27FC236}">
                <a16:creationId xmlns:a16="http://schemas.microsoft.com/office/drawing/2014/main" id="{D7470A82-0A69-7E27-7D23-0025C08E1015}"/>
              </a:ext>
            </a:extLst>
          </p:cNvPr>
          <p:cNvSpPr/>
          <p:nvPr/>
        </p:nvSpPr>
        <p:spPr>
          <a:xfrm>
            <a:off x="6425184" y="3210560"/>
            <a:ext cx="1536192" cy="4226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904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3" name="Isosceles Triangle 1">
            <a:extLst>
              <a:ext uri="{FF2B5EF4-FFF2-40B4-BE49-F238E27FC236}">
                <a16:creationId xmlns:a16="http://schemas.microsoft.com/office/drawing/2014/main" id="{74291304-C450-184F-A0E4-73DF27B5F82E}"/>
              </a:ext>
            </a:extLst>
          </p:cNvPr>
          <p:cNvSpPr/>
          <p:nvPr/>
        </p:nvSpPr>
        <p:spPr>
          <a:xfrm rot="19327225">
            <a:off x="-2008443" y="-1010069"/>
            <a:ext cx="7757835" cy="3791129"/>
          </a:xfrm>
          <a:custGeom>
            <a:avLst/>
            <a:gdLst>
              <a:gd name="connsiteX0" fmla="*/ 0 w 7757835"/>
              <a:gd name="connsiteY0" fmla="*/ 5451968 h 5451968"/>
              <a:gd name="connsiteX1" fmla="*/ 3878918 w 7757835"/>
              <a:gd name="connsiteY1" fmla="*/ 0 h 5451968"/>
              <a:gd name="connsiteX2" fmla="*/ 7757835 w 7757835"/>
              <a:gd name="connsiteY2" fmla="*/ 5451968 h 5451968"/>
              <a:gd name="connsiteX3" fmla="*/ 0 w 7757835"/>
              <a:gd name="connsiteY3" fmla="*/ 5451968 h 5451968"/>
              <a:gd name="connsiteX0" fmla="*/ 0 w 7757835"/>
              <a:gd name="connsiteY0" fmla="*/ 3948018 h 3948018"/>
              <a:gd name="connsiteX1" fmla="*/ 3179098 w 7757835"/>
              <a:gd name="connsiteY1" fmla="*/ 0 h 3948018"/>
              <a:gd name="connsiteX2" fmla="*/ 7757835 w 7757835"/>
              <a:gd name="connsiteY2" fmla="*/ 3948018 h 3948018"/>
              <a:gd name="connsiteX3" fmla="*/ 0 w 7757835"/>
              <a:gd name="connsiteY3" fmla="*/ 3948018 h 3948018"/>
              <a:gd name="connsiteX0" fmla="*/ 0 w 7757835"/>
              <a:gd name="connsiteY0" fmla="*/ 3994516 h 3994516"/>
              <a:gd name="connsiteX1" fmla="*/ 3097741 w 7757835"/>
              <a:gd name="connsiteY1" fmla="*/ 0 h 3994516"/>
              <a:gd name="connsiteX2" fmla="*/ 7757835 w 7757835"/>
              <a:gd name="connsiteY2" fmla="*/ 3994516 h 3994516"/>
              <a:gd name="connsiteX3" fmla="*/ 0 w 7757835"/>
              <a:gd name="connsiteY3" fmla="*/ 3994516 h 3994516"/>
              <a:gd name="connsiteX0" fmla="*/ 0 w 7757835"/>
              <a:gd name="connsiteY0" fmla="*/ 3791129 h 3791129"/>
              <a:gd name="connsiteX1" fmla="*/ 2905946 w 7757835"/>
              <a:gd name="connsiteY1" fmla="*/ 0 h 3791129"/>
              <a:gd name="connsiteX2" fmla="*/ 7757835 w 7757835"/>
              <a:gd name="connsiteY2" fmla="*/ 3791129 h 3791129"/>
              <a:gd name="connsiteX3" fmla="*/ 0 w 7757835"/>
              <a:gd name="connsiteY3" fmla="*/ 3791129 h 3791129"/>
            </a:gdLst>
            <a:ahLst/>
            <a:cxnLst>
              <a:cxn ang="0">
                <a:pos x="connsiteX0" y="connsiteY0"/>
              </a:cxn>
              <a:cxn ang="0">
                <a:pos x="connsiteX1" y="connsiteY1"/>
              </a:cxn>
              <a:cxn ang="0">
                <a:pos x="connsiteX2" y="connsiteY2"/>
              </a:cxn>
              <a:cxn ang="0">
                <a:pos x="connsiteX3" y="connsiteY3"/>
              </a:cxn>
            </a:cxnLst>
            <a:rect l="l" t="t" r="r" b="b"/>
            <a:pathLst>
              <a:path w="7757835" h="3791129">
                <a:moveTo>
                  <a:pt x="0" y="3791129"/>
                </a:moveTo>
                <a:lnTo>
                  <a:pt x="2905946" y="0"/>
                </a:lnTo>
                <a:lnTo>
                  <a:pt x="7757835" y="3791129"/>
                </a:lnTo>
                <a:lnTo>
                  <a:pt x="0" y="3791129"/>
                </a:lnTo>
                <a:close/>
              </a:path>
            </a:pathLst>
          </a:custGeom>
          <a:solidFill>
            <a:srgbClr val="EE6D0B">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5" name="Google Shape;95;p2"/>
          <p:cNvSpPr txBox="1">
            <a:spLocks noGrp="1"/>
          </p:cNvSpPr>
          <p:nvPr>
            <p:ph type="title"/>
          </p:nvPr>
        </p:nvSpPr>
        <p:spPr>
          <a:xfrm>
            <a:off x="4810539" y="80807"/>
            <a:ext cx="7381460" cy="914400"/>
          </a:xfrm>
          <a:prstGeom prst="rect">
            <a:avLst/>
          </a:prstGeom>
          <a:solidFill>
            <a:schemeClr val="dk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sz="44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textRoundtripDataId="0"/>
                  </a:ext>
                </a:extLst>
              </a:rPr>
              <a:t>Setup</a:t>
            </a:r>
            <a:endParaRPr dirty="0"/>
          </a:p>
        </p:txBody>
      </p:sp>
      <p:sp>
        <p:nvSpPr>
          <p:cNvPr id="2" name="Rectangle: Rounded Corners 1">
            <a:extLst>
              <a:ext uri="{FF2B5EF4-FFF2-40B4-BE49-F238E27FC236}">
                <a16:creationId xmlns:a16="http://schemas.microsoft.com/office/drawing/2014/main" id="{8A902404-C324-EF43-419E-2C6A55EBB56A}"/>
              </a:ext>
            </a:extLst>
          </p:cNvPr>
          <p:cNvSpPr/>
          <p:nvPr/>
        </p:nvSpPr>
        <p:spPr>
          <a:xfrm>
            <a:off x="5173040" y="1924152"/>
            <a:ext cx="6331712" cy="16987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Google Shape;97;p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5</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7" name="Rectangle: Rounded Corners 6">
            <a:extLst>
              <a:ext uri="{FF2B5EF4-FFF2-40B4-BE49-F238E27FC236}">
                <a16:creationId xmlns:a16="http://schemas.microsoft.com/office/drawing/2014/main" id="{13F2E51A-6F43-D2CA-3736-5340A6E3739D}"/>
              </a:ext>
            </a:extLst>
          </p:cNvPr>
          <p:cNvSpPr/>
          <p:nvPr/>
        </p:nvSpPr>
        <p:spPr>
          <a:xfrm>
            <a:off x="5173040" y="4170338"/>
            <a:ext cx="6331712" cy="1521948"/>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68E9988B-1ABD-1BA4-3AFE-C9113BCD916F}"/>
              </a:ext>
            </a:extLst>
          </p:cNvPr>
          <p:cNvSpPr>
            <a:spLocks noGrp="1"/>
          </p:cNvSpPr>
          <p:nvPr>
            <p:ph type="body" idx="1"/>
          </p:nvPr>
        </p:nvSpPr>
        <p:spPr>
          <a:xfrm>
            <a:off x="5193144" y="1924152"/>
            <a:ext cx="5811736" cy="1775841"/>
          </a:xfrm>
        </p:spPr>
        <p:txBody>
          <a:bodyPr>
            <a:normAutofit/>
          </a:bodyPr>
          <a:lstStyle/>
          <a:p>
            <a:pPr marL="114300" indent="0">
              <a:buNone/>
            </a:pPr>
            <a:r>
              <a:rPr lang="en-US" sz="2400" dirty="0">
                <a:solidFill>
                  <a:schemeClr val="bg1"/>
                </a:solidFill>
              </a:rPr>
              <a:t>Plant</a:t>
            </a:r>
          </a:p>
          <a:p>
            <a:pPr lvl="1">
              <a:buClr>
                <a:schemeClr val="bg1"/>
              </a:buClr>
            </a:pPr>
            <a:r>
              <a:rPr lang="en-US" sz="2000" dirty="0">
                <a:solidFill>
                  <a:schemeClr val="bg1"/>
                </a:solidFill>
              </a:rPr>
              <a:t>Solid sorbent </a:t>
            </a:r>
          </a:p>
          <a:p>
            <a:pPr lvl="1">
              <a:buClr>
                <a:schemeClr val="bg1"/>
              </a:buClr>
            </a:pPr>
            <a:r>
              <a:rPr lang="en-US" sz="2000" dirty="0">
                <a:solidFill>
                  <a:schemeClr val="bg1"/>
                </a:solidFill>
              </a:rPr>
              <a:t>Grid connected</a:t>
            </a:r>
          </a:p>
          <a:p>
            <a:pPr lvl="1">
              <a:buClr>
                <a:schemeClr val="bg1"/>
              </a:buClr>
            </a:pPr>
            <a:r>
              <a:rPr lang="en-US" sz="2000" dirty="0">
                <a:solidFill>
                  <a:schemeClr val="bg1"/>
                </a:solidFill>
              </a:rPr>
              <a:t>1MTCO2 Annual Capacity</a:t>
            </a:r>
          </a:p>
        </p:txBody>
      </p:sp>
      <p:pic>
        <p:nvPicPr>
          <p:cNvPr id="4098" name="Picture 2" descr="ERCOT: Energy Tour">
            <a:extLst>
              <a:ext uri="{FF2B5EF4-FFF2-40B4-BE49-F238E27FC236}">
                <a16:creationId xmlns:a16="http://schemas.microsoft.com/office/drawing/2014/main" id="{0B5BBA0E-AC27-7CD6-DE6F-DB66CD57D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05" y="3465806"/>
            <a:ext cx="2260263" cy="205435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48ABF688-6E12-1E6E-8B89-2F3F6747415C}"/>
              </a:ext>
            </a:extLst>
          </p:cNvPr>
          <p:cNvSpPr txBox="1">
            <a:spLocks/>
          </p:cNvSpPr>
          <p:nvPr/>
        </p:nvSpPr>
        <p:spPr>
          <a:xfrm>
            <a:off x="5152936" y="4131793"/>
            <a:ext cx="4498848" cy="1484655"/>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pPr marL="114300" indent="0">
              <a:buFont typeface="Arial"/>
              <a:buNone/>
            </a:pPr>
            <a:r>
              <a:rPr lang="en-US" sz="2400" kern="0" dirty="0">
                <a:solidFill>
                  <a:schemeClr val="bg1"/>
                </a:solidFill>
              </a:rPr>
              <a:t>System</a:t>
            </a:r>
          </a:p>
          <a:p>
            <a:pPr lvl="1">
              <a:buClr>
                <a:schemeClr val="bg1"/>
              </a:buClr>
            </a:pPr>
            <a:r>
              <a:rPr lang="en-US" sz="2000" kern="0" dirty="0">
                <a:solidFill>
                  <a:schemeClr val="bg1"/>
                </a:solidFill>
              </a:rPr>
              <a:t>ERCOT </a:t>
            </a:r>
          </a:p>
          <a:p>
            <a:pPr lvl="1">
              <a:buClr>
                <a:schemeClr val="bg1"/>
              </a:buClr>
            </a:pPr>
            <a:r>
              <a:rPr lang="en-US" sz="2000" kern="0" dirty="0">
                <a:solidFill>
                  <a:schemeClr val="bg1"/>
                </a:solidFill>
              </a:rPr>
              <a:t>2-Zone System</a:t>
            </a:r>
          </a:p>
          <a:p>
            <a:pPr lvl="1">
              <a:buClr>
                <a:schemeClr val="bg1"/>
              </a:buClr>
            </a:pPr>
            <a:r>
              <a:rPr lang="en-US" sz="2000" kern="0" dirty="0">
                <a:solidFill>
                  <a:schemeClr val="bg1"/>
                </a:solidFill>
              </a:rPr>
              <a:t>DAC in East Texas</a:t>
            </a:r>
          </a:p>
        </p:txBody>
      </p:sp>
    </p:spTree>
    <p:extLst>
      <p:ext uri="{BB962C8B-B14F-4D97-AF65-F5344CB8AC3E}">
        <p14:creationId xmlns:p14="http://schemas.microsoft.com/office/powerpoint/2010/main" val="26508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6820C-61FF-4679-50F4-6D1533C55860}"/>
              </a:ext>
            </a:extLst>
          </p:cNvPr>
          <p:cNvSpPr>
            <a:spLocks noGrp="1"/>
          </p:cNvSpPr>
          <p:nvPr>
            <p:ph type="title"/>
          </p:nvPr>
        </p:nvSpPr>
        <p:spPr/>
        <p:txBody>
          <a:bodyPr/>
          <a:lstStyle/>
          <a:p>
            <a:r>
              <a:rPr lang="en-US" dirty="0"/>
              <a:t>DAC Plant Configurations</a:t>
            </a:r>
          </a:p>
        </p:txBody>
      </p:sp>
      <p:sp>
        <p:nvSpPr>
          <p:cNvPr id="3" name="Slide Number Placeholder 2">
            <a:extLst>
              <a:ext uri="{FF2B5EF4-FFF2-40B4-BE49-F238E27FC236}">
                <a16:creationId xmlns:a16="http://schemas.microsoft.com/office/drawing/2014/main" id="{E1223F5D-75C9-9EB5-9043-8CA93A6DE4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4" name="Oval 3">
            <a:extLst>
              <a:ext uri="{FF2B5EF4-FFF2-40B4-BE49-F238E27FC236}">
                <a16:creationId xmlns:a16="http://schemas.microsoft.com/office/drawing/2014/main" id="{9F11331C-85E3-55C1-C18E-2B6A36DF3FD2}"/>
              </a:ext>
            </a:extLst>
          </p:cNvPr>
          <p:cNvSpPr/>
          <p:nvPr/>
        </p:nvSpPr>
        <p:spPr>
          <a:xfrm>
            <a:off x="958457" y="1311360"/>
            <a:ext cx="602120" cy="602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FEEEC8-2B30-A093-B62E-F5184A2A8CC2}"/>
              </a:ext>
            </a:extLst>
          </p:cNvPr>
          <p:cNvSpPr txBox="1"/>
          <p:nvPr/>
        </p:nvSpPr>
        <p:spPr>
          <a:xfrm>
            <a:off x="1051922" y="1300277"/>
            <a:ext cx="320905" cy="584775"/>
          </a:xfrm>
          <a:prstGeom prst="rect">
            <a:avLst/>
          </a:prstGeom>
          <a:noFill/>
        </p:spPr>
        <p:txBody>
          <a:bodyPr wrap="square" rtlCol="0">
            <a:spAutoFit/>
          </a:bodyPr>
          <a:lstStyle/>
          <a:p>
            <a:r>
              <a:rPr lang="en-US" sz="3200" dirty="0">
                <a:solidFill>
                  <a:schemeClr val="bg1"/>
                </a:solidFill>
              </a:rPr>
              <a:t>1</a:t>
            </a:r>
            <a:endParaRPr lang="en-US" sz="1400" dirty="0">
              <a:solidFill>
                <a:schemeClr val="bg1"/>
              </a:solidFill>
            </a:endParaRPr>
          </a:p>
        </p:txBody>
      </p:sp>
      <p:sp>
        <p:nvSpPr>
          <p:cNvPr id="6" name="TextBox 5">
            <a:extLst>
              <a:ext uri="{FF2B5EF4-FFF2-40B4-BE49-F238E27FC236}">
                <a16:creationId xmlns:a16="http://schemas.microsoft.com/office/drawing/2014/main" id="{1744B085-1FCA-9872-0FBA-0C3FF388060E}"/>
              </a:ext>
            </a:extLst>
          </p:cNvPr>
          <p:cNvSpPr txBox="1"/>
          <p:nvPr/>
        </p:nvSpPr>
        <p:spPr>
          <a:xfrm>
            <a:off x="1796288" y="2826934"/>
            <a:ext cx="3771392" cy="400110"/>
          </a:xfrm>
          <a:prstGeom prst="rect">
            <a:avLst/>
          </a:prstGeom>
          <a:noFill/>
        </p:spPr>
        <p:txBody>
          <a:bodyPr wrap="square" rtlCol="0">
            <a:spAutoFit/>
          </a:bodyPr>
          <a:lstStyle/>
          <a:p>
            <a:r>
              <a:rPr lang="en-US" sz="2000" dirty="0"/>
              <a:t>DAC + TES</a:t>
            </a:r>
          </a:p>
        </p:txBody>
      </p:sp>
      <p:sp>
        <p:nvSpPr>
          <p:cNvPr id="7" name="Oval 6">
            <a:extLst>
              <a:ext uri="{FF2B5EF4-FFF2-40B4-BE49-F238E27FC236}">
                <a16:creationId xmlns:a16="http://schemas.microsoft.com/office/drawing/2014/main" id="{C4BF331F-E464-EDB4-1920-45E87435740B}"/>
              </a:ext>
            </a:extLst>
          </p:cNvPr>
          <p:cNvSpPr/>
          <p:nvPr/>
        </p:nvSpPr>
        <p:spPr>
          <a:xfrm>
            <a:off x="958457" y="2745684"/>
            <a:ext cx="602120" cy="602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BEBAF4-EA58-69A9-66BB-E7C99C0F03AA}"/>
              </a:ext>
            </a:extLst>
          </p:cNvPr>
          <p:cNvSpPr txBox="1"/>
          <p:nvPr/>
        </p:nvSpPr>
        <p:spPr>
          <a:xfrm>
            <a:off x="1051922" y="2734601"/>
            <a:ext cx="320905" cy="584775"/>
          </a:xfrm>
          <a:prstGeom prst="rect">
            <a:avLst/>
          </a:prstGeom>
          <a:noFill/>
        </p:spPr>
        <p:txBody>
          <a:bodyPr wrap="square" rtlCol="0">
            <a:spAutoFit/>
          </a:bodyPr>
          <a:lstStyle/>
          <a:p>
            <a:r>
              <a:rPr lang="en-US" sz="3200" dirty="0">
                <a:solidFill>
                  <a:schemeClr val="bg1"/>
                </a:solidFill>
              </a:rPr>
              <a:t>2</a:t>
            </a:r>
            <a:endParaRPr lang="en-US" sz="1400" dirty="0">
              <a:solidFill>
                <a:schemeClr val="bg1"/>
              </a:solidFill>
            </a:endParaRPr>
          </a:p>
        </p:txBody>
      </p:sp>
      <p:sp>
        <p:nvSpPr>
          <p:cNvPr id="9" name="TextBox 8">
            <a:extLst>
              <a:ext uri="{FF2B5EF4-FFF2-40B4-BE49-F238E27FC236}">
                <a16:creationId xmlns:a16="http://schemas.microsoft.com/office/drawing/2014/main" id="{CFFE156E-BC96-D48B-53B8-5B6B3F79BAC9}"/>
              </a:ext>
            </a:extLst>
          </p:cNvPr>
          <p:cNvSpPr txBox="1"/>
          <p:nvPr/>
        </p:nvSpPr>
        <p:spPr>
          <a:xfrm>
            <a:off x="1796288" y="1392610"/>
            <a:ext cx="3771392" cy="400110"/>
          </a:xfrm>
          <a:prstGeom prst="rect">
            <a:avLst/>
          </a:prstGeom>
          <a:noFill/>
        </p:spPr>
        <p:txBody>
          <a:bodyPr wrap="square" rtlCol="0">
            <a:spAutoFit/>
          </a:bodyPr>
          <a:lstStyle/>
          <a:p>
            <a:r>
              <a:rPr lang="en-US" sz="2000" dirty="0"/>
              <a:t>DAC + Heat Pump</a:t>
            </a:r>
          </a:p>
        </p:txBody>
      </p:sp>
      <p:sp>
        <p:nvSpPr>
          <p:cNvPr id="10" name="TextBox 9">
            <a:extLst>
              <a:ext uri="{FF2B5EF4-FFF2-40B4-BE49-F238E27FC236}">
                <a16:creationId xmlns:a16="http://schemas.microsoft.com/office/drawing/2014/main" id="{74F71D66-138F-B69C-0D55-0DFBF391BA58}"/>
              </a:ext>
            </a:extLst>
          </p:cNvPr>
          <p:cNvSpPr txBox="1"/>
          <p:nvPr/>
        </p:nvSpPr>
        <p:spPr>
          <a:xfrm>
            <a:off x="1796288" y="4261258"/>
            <a:ext cx="3771392" cy="400110"/>
          </a:xfrm>
          <a:prstGeom prst="rect">
            <a:avLst/>
          </a:prstGeom>
          <a:noFill/>
        </p:spPr>
        <p:txBody>
          <a:bodyPr wrap="square" rtlCol="0">
            <a:spAutoFit/>
          </a:bodyPr>
          <a:lstStyle/>
          <a:p>
            <a:r>
              <a:rPr lang="en-US" sz="2000" dirty="0"/>
              <a:t>DAC + TES + Heat Pump</a:t>
            </a:r>
          </a:p>
        </p:txBody>
      </p:sp>
      <p:sp>
        <p:nvSpPr>
          <p:cNvPr id="11" name="Oval 10">
            <a:extLst>
              <a:ext uri="{FF2B5EF4-FFF2-40B4-BE49-F238E27FC236}">
                <a16:creationId xmlns:a16="http://schemas.microsoft.com/office/drawing/2014/main" id="{FF4A547C-EB08-FD5A-59EB-C5DD6C9CFD6D}"/>
              </a:ext>
            </a:extLst>
          </p:cNvPr>
          <p:cNvSpPr/>
          <p:nvPr/>
        </p:nvSpPr>
        <p:spPr>
          <a:xfrm>
            <a:off x="958457" y="4180008"/>
            <a:ext cx="602120" cy="602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0E544B2-49E1-B42A-7FCF-503D454AD477}"/>
              </a:ext>
            </a:extLst>
          </p:cNvPr>
          <p:cNvSpPr txBox="1"/>
          <p:nvPr/>
        </p:nvSpPr>
        <p:spPr>
          <a:xfrm>
            <a:off x="1051922" y="4168925"/>
            <a:ext cx="320905" cy="584775"/>
          </a:xfrm>
          <a:prstGeom prst="rect">
            <a:avLst/>
          </a:prstGeom>
          <a:noFill/>
        </p:spPr>
        <p:txBody>
          <a:bodyPr wrap="square" rtlCol="0">
            <a:spAutoFit/>
          </a:bodyPr>
          <a:lstStyle/>
          <a:p>
            <a:r>
              <a:rPr lang="en-US" sz="3200" dirty="0">
                <a:solidFill>
                  <a:schemeClr val="bg1"/>
                </a:solidFill>
              </a:rPr>
              <a:t>3</a:t>
            </a:r>
            <a:endParaRPr lang="en-US" sz="1400" dirty="0">
              <a:solidFill>
                <a:schemeClr val="bg1"/>
              </a:solidFill>
            </a:endParaRPr>
          </a:p>
        </p:txBody>
      </p:sp>
      <p:sp>
        <p:nvSpPr>
          <p:cNvPr id="13" name="TextBox 12">
            <a:extLst>
              <a:ext uri="{FF2B5EF4-FFF2-40B4-BE49-F238E27FC236}">
                <a16:creationId xmlns:a16="http://schemas.microsoft.com/office/drawing/2014/main" id="{BF4A6AC0-30D9-0B3E-4B60-654BE45ED8B3}"/>
              </a:ext>
            </a:extLst>
          </p:cNvPr>
          <p:cNvSpPr txBox="1"/>
          <p:nvPr/>
        </p:nvSpPr>
        <p:spPr>
          <a:xfrm>
            <a:off x="1796288" y="5787914"/>
            <a:ext cx="3771392" cy="400110"/>
          </a:xfrm>
          <a:prstGeom prst="rect">
            <a:avLst/>
          </a:prstGeom>
          <a:noFill/>
        </p:spPr>
        <p:txBody>
          <a:bodyPr wrap="square" rtlCol="0">
            <a:spAutoFit/>
          </a:bodyPr>
          <a:lstStyle/>
          <a:p>
            <a:r>
              <a:rPr lang="en-US" sz="2000" dirty="0"/>
              <a:t>DAC + TES + Turbine</a:t>
            </a:r>
          </a:p>
        </p:txBody>
      </p:sp>
      <p:sp>
        <p:nvSpPr>
          <p:cNvPr id="14" name="Oval 13">
            <a:extLst>
              <a:ext uri="{FF2B5EF4-FFF2-40B4-BE49-F238E27FC236}">
                <a16:creationId xmlns:a16="http://schemas.microsoft.com/office/drawing/2014/main" id="{A863A682-957E-98C4-643B-D329773482F2}"/>
              </a:ext>
            </a:extLst>
          </p:cNvPr>
          <p:cNvSpPr/>
          <p:nvPr/>
        </p:nvSpPr>
        <p:spPr>
          <a:xfrm>
            <a:off x="958457" y="5706664"/>
            <a:ext cx="602120" cy="602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C67E2C-5126-AED2-62D8-4473213C6316}"/>
              </a:ext>
            </a:extLst>
          </p:cNvPr>
          <p:cNvSpPr txBox="1"/>
          <p:nvPr/>
        </p:nvSpPr>
        <p:spPr>
          <a:xfrm>
            <a:off x="1051922" y="5695581"/>
            <a:ext cx="320905" cy="584775"/>
          </a:xfrm>
          <a:prstGeom prst="rect">
            <a:avLst/>
          </a:prstGeom>
          <a:noFill/>
        </p:spPr>
        <p:txBody>
          <a:bodyPr wrap="square" rtlCol="0">
            <a:spAutoFit/>
          </a:bodyPr>
          <a:lstStyle/>
          <a:p>
            <a:r>
              <a:rPr lang="en-US" sz="3200" dirty="0">
                <a:solidFill>
                  <a:schemeClr val="bg1"/>
                </a:solidFill>
              </a:rPr>
              <a:t>4</a:t>
            </a:r>
            <a:endParaRPr lang="en-US" sz="1400" dirty="0">
              <a:solidFill>
                <a:schemeClr val="bg1"/>
              </a:solidFill>
            </a:endParaRPr>
          </a:p>
        </p:txBody>
      </p:sp>
      <p:graphicFrame>
        <p:nvGraphicFramePr>
          <p:cNvPr id="16" name="Table 15">
            <a:extLst>
              <a:ext uri="{FF2B5EF4-FFF2-40B4-BE49-F238E27FC236}">
                <a16:creationId xmlns:a16="http://schemas.microsoft.com/office/drawing/2014/main" id="{7A438BC3-61E0-20F0-7410-ADB323BF931E}"/>
              </a:ext>
            </a:extLst>
          </p:cNvPr>
          <p:cNvGraphicFramePr>
            <a:graphicFrameLocks noGrp="1"/>
          </p:cNvGraphicFramePr>
          <p:nvPr>
            <p:extLst>
              <p:ext uri="{D42A27DB-BD31-4B8C-83A1-F6EECF244321}">
                <p14:modId xmlns:p14="http://schemas.microsoft.com/office/powerpoint/2010/main" val="3530405552"/>
              </p:ext>
            </p:extLst>
          </p:nvPr>
        </p:nvGraphicFramePr>
        <p:xfrm>
          <a:off x="5887583" y="1519882"/>
          <a:ext cx="5877697" cy="4604976"/>
        </p:xfrm>
        <a:graphic>
          <a:graphicData uri="http://schemas.openxmlformats.org/drawingml/2006/table">
            <a:tbl>
              <a:tblPr firstRow="1" firstCol="1" bandRow="1">
                <a:tableStyleId>{22838BEF-8BB2-4498-84A7-C5851F593DF1}</a:tableStyleId>
              </a:tblPr>
              <a:tblGrid>
                <a:gridCol w="2418217">
                  <a:extLst>
                    <a:ext uri="{9D8B030D-6E8A-4147-A177-3AD203B41FA5}">
                      <a16:colId xmlns:a16="http://schemas.microsoft.com/office/drawing/2014/main" val="3001747629"/>
                    </a:ext>
                  </a:extLst>
                </a:gridCol>
                <a:gridCol w="1707450">
                  <a:extLst>
                    <a:ext uri="{9D8B030D-6E8A-4147-A177-3AD203B41FA5}">
                      <a16:colId xmlns:a16="http://schemas.microsoft.com/office/drawing/2014/main" val="1198125997"/>
                    </a:ext>
                  </a:extLst>
                </a:gridCol>
                <a:gridCol w="1752030">
                  <a:extLst>
                    <a:ext uri="{9D8B030D-6E8A-4147-A177-3AD203B41FA5}">
                      <a16:colId xmlns:a16="http://schemas.microsoft.com/office/drawing/2014/main" val="4126562274"/>
                    </a:ext>
                  </a:extLst>
                </a:gridCol>
              </a:tblGrid>
              <a:tr h="345279">
                <a:tc>
                  <a:txBody>
                    <a:bodyPr/>
                    <a:lstStyle/>
                    <a:p>
                      <a:pPr marL="0" marR="0">
                        <a:lnSpc>
                          <a:spcPct val="150000"/>
                        </a:lnSpc>
                        <a:spcBef>
                          <a:spcPts val="0"/>
                        </a:spcBef>
                        <a:spcAft>
                          <a:spcPts val="0"/>
                        </a:spcAft>
                      </a:pPr>
                      <a:r>
                        <a:rPr lang="en-US" sz="2000" kern="100" dirty="0">
                          <a:effectLst/>
                        </a:rPr>
                        <a:t>Parameter</a:t>
                      </a:r>
                      <a:endParaRPr lang="en-US" sz="18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dirty="0">
                          <a:effectLst/>
                        </a:rPr>
                        <a:t>Unit</a:t>
                      </a:r>
                      <a:endParaRPr lang="en-US" sz="19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a:effectLst/>
                        </a:rPr>
                        <a:t>Value</a:t>
                      </a:r>
                      <a:endParaRPr lang="en-US" sz="1900" kern="10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3122943"/>
                  </a:ext>
                </a:extLst>
              </a:tr>
              <a:tr h="345279">
                <a:tc>
                  <a:txBody>
                    <a:bodyPr/>
                    <a:lstStyle/>
                    <a:p>
                      <a:pPr marL="0" marR="0">
                        <a:lnSpc>
                          <a:spcPct val="150000"/>
                        </a:lnSpc>
                        <a:spcBef>
                          <a:spcPts val="0"/>
                        </a:spcBef>
                        <a:spcAft>
                          <a:spcPts val="0"/>
                        </a:spcAft>
                      </a:pPr>
                      <a:r>
                        <a:rPr lang="en-US" sz="2000" kern="100" dirty="0">
                          <a:effectLst/>
                        </a:rPr>
                        <a:t>Total Removals</a:t>
                      </a:r>
                      <a:endParaRPr lang="en-US" sz="18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a:effectLst/>
                        </a:rPr>
                        <a:t>MtCO</a:t>
                      </a:r>
                      <a:r>
                        <a:rPr lang="en-US" sz="2100" kern="100" baseline="-25000">
                          <a:effectLst/>
                        </a:rPr>
                        <a:t>2</a:t>
                      </a:r>
                      <a:r>
                        <a:rPr lang="en-US" sz="2100" kern="100">
                          <a:effectLst/>
                        </a:rPr>
                        <a:t>/yr</a:t>
                      </a:r>
                      <a:endParaRPr lang="en-US" sz="1900" kern="10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dirty="0">
                          <a:effectLst/>
                        </a:rPr>
                        <a:t>1</a:t>
                      </a:r>
                      <a:endParaRPr lang="en-US" sz="19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9554221"/>
                  </a:ext>
                </a:extLst>
              </a:tr>
              <a:tr h="1133176">
                <a:tc>
                  <a:txBody>
                    <a:bodyPr/>
                    <a:lstStyle/>
                    <a:p>
                      <a:pPr marL="0" marR="0">
                        <a:lnSpc>
                          <a:spcPct val="150000"/>
                        </a:lnSpc>
                        <a:spcBef>
                          <a:spcPts val="0"/>
                        </a:spcBef>
                        <a:spcAft>
                          <a:spcPts val="0"/>
                        </a:spcAft>
                      </a:pPr>
                      <a:r>
                        <a:rPr lang="en-US" sz="2000" kern="100" dirty="0">
                          <a:effectLst/>
                        </a:rPr>
                        <a:t>DAC Capital Costs per tCO2 (annualized)</a:t>
                      </a:r>
                      <a:endParaRPr lang="en-US" sz="18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dirty="0">
                          <a:effectLst/>
                        </a:rPr>
                        <a:t>$/year</a:t>
                      </a:r>
                      <a:endParaRPr lang="en-US" sz="19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dirty="0">
                          <a:effectLst/>
                        </a:rPr>
                        <a:t>800</a:t>
                      </a:r>
                      <a:endParaRPr lang="en-US" sz="19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9340559"/>
                  </a:ext>
                </a:extLst>
              </a:tr>
              <a:tr h="1133176">
                <a:tc>
                  <a:txBody>
                    <a:bodyPr/>
                    <a:lstStyle/>
                    <a:p>
                      <a:pPr marL="0" marR="0">
                        <a:lnSpc>
                          <a:spcPct val="150000"/>
                        </a:lnSpc>
                        <a:spcBef>
                          <a:spcPts val="0"/>
                        </a:spcBef>
                        <a:spcAft>
                          <a:spcPts val="0"/>
                        </a:spcAft>
                      </a:pPr>
                      <a:r>
                        <a:rPr lang="en-US" sz="2000" kern="100" dirty="0">
                          <a:effectLst/>
                        </a:rPr>
                        <a:t>Heat Requirement per tCO2</a:t>
                      </a:r>
                      <a:endParaRPr lang="en-US" sz="18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dirty="0">
                          <a:effectLst/>
                        </a:rPr>
                        <a:t>MMBTU/</a:t>
                      </a:r>
                    </a:p>
                    <a:p>
                      <a:pPr marL="0" marR="0">
                        <a:lnSpc>
                          <a:spcPct val="150000"/>
                        </a:lnSpc>
                        <a:spcBef>
                          <a:spcPts val="0"/>
                        </a:spcBef>
                        <a:spcAft>
                          <a:spcPts val="0"/>
                        </a:spcAft>
                      </a:pPr>
                      <a:r>
                        <a:rPr lang="en-US" sz="2100" kern="100" dirty="0">
                          <a:effectLst/>
                        </a:rPr>
                        <a:t>tCO2</a:t>
                      </a:r>
                      <a:endParaRPr lang="en-US" sz="19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dirty="0">
                          <a:effectLst/>
                        </a:rPr>
                        <a:t>9.8</a:t>
                      </a:r>
                      <a:endParaRPr lang="en-US" sz="19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7122107"/>
                  </a:ext>
                </a:extLst>
              </a:tr>
              <a:tr h="1133176">
                <a:tc>
                  <a:txBody>
                    <a:bodyPr/>
                    <a:lstStyle/>
                    <a:p>
                      <a:pPr marL="0" marR="0">
                        <a:lnSpc>
                          <a:spcPct val="150000"/>
                        </a:lnSpc>
                        <a:spcBef>
                          <a:spcPts val="0"/>
                        </a:spcBef>
                        <a:spcAft>
                          <a:spcPts val="0"/>
                        </a:spcAft>
                      </a:pPr>
                      <a:r>
                        <a:rPr lang="en-US" sz="2000" kern="100" dirty="0">
                          <a:effectLst/>
                        </a:rPr>
                        <a:t>Power Requirement per tCO2</a:t>
                      </a:r>
                      <a:endParaRPr lang="en-US" sz="18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a:effectLst/>
                        </a:rPr>
                        <a:t>MWh/tCO2</a:t>
                      </a:r>
                      <a:endParaRPr lang="en-US" sz="1900" kern="10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0"/>
                        </a:spcAft>
                      </a:pPr>
                      <a:r>
                        <a:rPr lang="en-US" sz="2100" kern="100" dirty="0">
                          <a:effectLst/>
                        </a:rPr>
                        <a:t>0.5</a:t>
                      </a:r>
                      <a:endParaRPr lang="en-US" sz="1900" kern="100" dirty="0">
                        <a:effectLst/>
                        <a:latin typeface="Arial" panose="020B0604020202020204" pitchFamily="34" charset="0"/>
                        <a:ea typeface="Arial" panose="020B0604020202020204" pitchFamily="34" charset="0"/>
                      </a:endParaRPr>
                    </a:p>
                  </a:txBody>
                  <a:tcPr marL="118071" marR="118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4390060"/>
                  </a:ext>
                </a:extLst>
              </a:tr>
            </a:tbl>
          </a:graphicData>
        </a:graphic>
      </p:graphicFrame>
    </p:spTree>
    <p:extLst>
      <p:ext uri="{BB962C8B-B14F-4D97-AF65-F5344CB8AC3E}">
        <p14:creationId xmlns:p14="http://schemas.microsoft.com/office/powerpoint/2010/main" val="1739608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Google Shape;97;p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7</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4" name="Text Placeholder 3">
            <a:extLst>
              <a:ext uri="{FF2B5EF4-FFF2-40B4-BE49-F238E27FC236}">
                <a16:creationId xmlns:a16="http://schemas.microsoft.com/office/drawing/2014/main" id="{68E9988B-1ABD-1BA4-3AFE-C9113BCD916F}"/>
              </a:ext>
            </a:extLst>
          </p:cNvPr>
          <p:cNvSpPr>
            <a:spLocks noGrp="1"/>
          </p:cNvSpPr>
          <p:nvPr>
            <p:ph type="body" idx="1"/>
          </p:nvPr>
        </p:nvSpPr>
        <p:spPr>
          <a:xfrm>
            <a:off x="5193144" y="1924152"/>
            <a:ext cx="5811736" cy="1775841"/>
          </a:xfrm>
        </p:spPr>
        <p:txBody>
          <a:bodyPr>
            <a:normAutofit/>
          </a:bodyPr>
          <a:lstStyle/>
          <a:p>
            <a:pPr marL="114300" indent="0">
              <a:buNone/>
            </a:pPr>
            <a:r>
              <a:rPr lang="en-US" sz="2400" dirty="0">
                <a:solidFill>
                  <a:schemeClr val="bg1"/>
                </a:solidFill>
              </a:rPr>
              <a:t>Plant</a:t>
            </a:r>
          </a:p>
          <a:p>
            <a:pPr lvl="1">
              <a:buClr>
                <a:schemeClr val="bg1"/>
              </a:buClr>
            </a:pPr>
            <a:r>
              <a:rPr lang="en-US" sz="2000" dirty="0">
                <a:solidFill>
                  <a:schemeClr val="bg1"/>
                </a:solidFill>
              </a:rPr>
              <a:t>Solid sorbent </a:t>
            </a:r>
          </a:p>
          <a:p>
            <a:pPr lvl="1">
              <a:buClr>
                <a:schemeClr val="bg1"/>
              </a:buClr>
            </a:pPr>
            <a:r>
              <a:rPr lang="en-US" sz="2000" dirty="0">
                <a:solidFill>
                  <a:schemeClr val="bg1"/>
                </a:solidFill>
              </a:rPr>
              <a:t>Grid connected</a:t>
            </a:r>
          </a:p>
          <a:p>
            <a:pPr lvl="1">
              <a:buClr>
                <a:schemeClr val="bg1"/>
              </a:buClr>
            </a:pPr>
            <a:r>
              <a:rPr lang="en-US" sz="2000" dirty="0">
                <a:solidFill>
                  <a:schemeClr val="bg1"/>
                </a:solidFill>
              </a:rPr>
              <a:t>East Texas</a:t>
            </a:r>
          </a:p>
        </p:txBody>
      </p:sp>
      <p:pic>
        <p:nvPicPr>
          <p:cNvPr id="5" name="Picture 4" descr="Diagram of a diagram of a plant&#10;&#10;Description automatically generated">
            <a:extLst>
              <a:ext uri="{FF2B5EF4-FFF2-40B4-BE49-F238E27FC236}">
                <a16:creationId xmlns:a16="http://schemas.microsoft.com/office/drawing/2014/main" id="{EA24A3AB-F125-331C-493E-9B7684B31B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0201" y="1005879"/>
            <a:ext cx="7079951" cy="5715596"/>
          </a:xfrm>
          <a:prstGeom prst="rect">
            <a:avLst/>
          </a:prstGeom>
        </p:spPr>
      </p:pic>
      <p:sp>
        <p:nvSpPr>
          <p:cNvPr id="6" name="TextBox 5">
            <a:extLst>
              <a:ext uri="{FF2B5EF4-FFF2-40B4-BE49-F238E27FC236}">
                <a16:creationId xmlns:a16="http://schemas.microsoft.com/office/drawing/2014/main" id="{FB6085CE-0707-404E-D31B-FCE239885B77}"/>
              </a:ext>
            </a:extLst>
          </p:cNvPr>
          <p:cNvSpPr txBox="1"/>
          <p:nvPr/>
        </p:nvSpPr>
        <p:spPr>
          <a:xfrm>
            <a:off x="1796288" y="1392610"/>
            <a:ext cx="3771392" cy="400110"/>
          </a:xfrm>
          <a:prstGeom prst="rect">
            <a:avLst/>
          </a:prstGeom>
          <a:noFill/>
        </p:spPr>
        <p:txBody>
          <a:bodyPr wrap="square" rtlCol="0">
            <a:spAutoFit/>
          </a:bodyPr>
          <a:lstStyle/>
          <a:p>
            <a:r>
              <a:rPr lang="en-US" sz="2000" dirty="0"/>
              <a:t>DAC + Heat Pump</a:t>
            </a:r>
          </a:p>
        </p:txBody>
      </p:sp>
      <p:sp>
        <p:nvSpPr>
          <p:cNvPr id="11" name="Oval 10">
            <a:extLst>
              <a:ext uri="{FF2B5EF4-FFF2-40B4-BE49-F238E27FC236}">
                <a16:creationId xmlns:a16="http://schemas.microsoft.com/office/drawing/2014/main" id="{A357169B-5C52-9437-F2DA-6B5878DB5EF3}"/>
              </a:ext>
            </a:extLst>
          </p:cNvPr>
          <p:cNvSpPr/>
          <p:nvPr/>
        </p:nvSpPr>
        <p:spPr>
          <a:xfrm>
            <a:off x="958457" y="1311360"/>
            <a:ext cx="602120" cy="602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31124D-6305-28BE-1E84-9DAA6D664966}"/>
              </a:ext>
            </a:extLst>
          </p:cNvPr>
          <p:cNvSpPr txBox="1"/>
          <p:nvPr/>
        </p:nvSpPr>
        <p:spPr>
          <a:xfrm>
            <a:off x="1051922" y="1300277"/>
            <a:ext cx="320905" cy="584775"/>
          </a:xfrm>
          <a:prstGeom prst="rect">
            <a:avLst/>
          </a:prstGeom>
          <a:noFill/>
        </p:spPr>
        <p:txBody>
          <a:bodyPr wrap="square" rtlCol="0">
            <a:spAutoFit/>
          </a:bodyPr>
          <a:lstStyle/>
          <a:p>
            <a:r>
              <a:rPr lang="en-US" sz="3200" dirty="0">
                <a:solidFill>
                  <a:schemeClr val="bg1"/>
                </a:solidFill>
              </a:rPr>
              <a:t>1</a:t>
            </a:r>
            <a:endParaRPr lang="en-US" sz="1400" dirty="0">
              <a:solidFill>
                <a:schemeClr val="bg1"/>
              </a:solidFill>
            </a:endParaRPr>
          </a:p>
        </p:txBody>
      </p:sp>
      <p:sp>
        <p:nvSpPr>
          <p:cNvPr id="14" name="Title 13">
            <a:extLst>
              <a:ext uri="{FF2B5EF4-FFF2-40B4-BE49-F238E27FC236}">
                <a16:creationId xmlns:a16="http://schemas.microsoft.com/office/drawing/2014/main" id="{DF3695BB-E0F0-FBEA-AF92-B37AFBAECE2D}"/>
              </a:ext>
            </a:extLst>
          </p:cNvPr>
          <p:cNvSpPr>
            <a:spLocks noGrp="1"/>
          </p:cNvSpPr>
          <p:nvPr>
            <p:ph type="title"/>
          </p:nvPr>
        </p:nvSpPr>
        <p:spPr/>
        <p:txBody>
          <a:bodyPr/>
          <a:lstStyle/>
          <a:p>
            <a:endParaRPr lang="en-US"/>
          </a:p>
        </p:txBody>
      </p:sp>
      <p:sp>
        <p:nvSpPr>
          <p:cNvPr id="15" name="Google Shape;95;p2">
            <a:extLst>
              <a:ext uri="{FF2B5EF4-FFF2-40B4-BE49-F238E27FC236}">
                <a16:creationId xmlns:a16="http://schemas.microsoft.com/office/drawing/2014/main" id="{9C332362-9A4B-770E-04F4-181EFE50AE04}"/>
              </a:ext>
            </a:extLst>
          </p:cNvPr>
          <p:cNvSpPr txBox="1">
            <a:spLocks/>
          </p:cNvSpPr>
          <p:nvPr/>
        </p:nvSpPr>
        <p:spPr>
          <a:xfrm>
            <a:off x="0" y="80807"/>
            <a:ext cx="12192000" cy="914400"/>
          </a:xfrm>
          <a:prstGeom prst="rect">
            <a:avLst/>
          </a:prstGeom>
          <a:solidFill>
            <a:schemeClr val="dk1"/>
          </a:solid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1"/>
              </a:buClr>
              <a:buSzPts val="4400"/>
              <a:buFont typeface="Garamond"/>
              <a:buNone/>
            </a:pPr>
            <a:r>
              <a:rPr lang="en-US" kern="0" dirty="0"/>
              <a:t>DAC Plant Configurations</a:t>
            </a:r>
          </a:p>
        </p:txBody>
      </p:sp>
    </p:spTree>
    <p:extLst>
      <p:ext uri="{BB962C8B-B14F-4D97-AF65-F5344CB8AC3E}">
        <p14:creationId xmlns:p14="http://schemas.microsoft.com/office/powerpoint/2010/main" val="271819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Google Shape;97;p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8</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4" name="Text Placeholder 3">
            <a:extLst>
              <a:ext uri="{FF2B5EF4-FFF2-40B4-BE49-F238E27FC236}">
                <a16:creationId xmlns:a16="http://schemas.microsoft.com/office/drawing/2014/main" id="{68E9988B-1ABD-1BA4-3AFE-C9113BCD916F}"/>
              </a:ext>
            </a:extLst>
          </p:cNvPr>
          <p:cNvSpPr>
            <a:spLocks noGrp="1"/>
          </p:cNvSpPr>
          <p:nvPr>
            <p:ph type="body" idx="1"/>
          </p:nvPr>
        </p:nvSpPr>
        <p:spPr>
          <a:xfrm>
            <a:off x="5193144" y="1924152"/>
            <a:ext cx="5811736" cy="1775841"/>
          </a:xfrm>
        </p:spPr>
        <p:txBody>
          <a:bodyPr>
            <a:normAutofit/>
          </a:bodyPr>
          <a:lstStyle/>
          <a:p>
            <a:pPr marL="114300" indent="0">
              <a:buNone/>
            </a:pPr>
            <a:r>
              <a:rPr lang="en-US" sz="2400" dirty="0">
                <a:solidFill>
                  <a:schemeClr val="bg1"/>
                </a:solidFill>
              </a:rPr>
              <a:t>Plant</a:t>
            </a:r>
          </a:p>
          <a:p>
            <a:pPr lvl="1">
              <a:buClr>
                <a:schemeClr val="bg1"/>
              </a:buClr>
            </a:pPr>
            <a:r>
              <a:rPr lang="en-US" sz="2000" dirty="0">
                <a:solidFill>
                  <a:schemeClr val="bg1"/>
                </a:solidFill>
              </a:rPr>
              <a:t>Solid sorbent </a:t>
            </a:r>
          </a:p>
          <a:p>
            <a:pPr lvl="1">
              <a:buClr>
                <a:schemeClr val="bg1"/>
              </a:buClr>
            </a:pPr>
            <a:r>
              <a:rPr lang="en-US" sz="2000" dirty="0">
                <a:solidFill>
                  <a:schemeClr val="bg1"/>
                </a:solidFill>
              </a:rPr>
              <a:t>Grid connected</a:t>
            </a:r>
          </a:p>
          <a:p>
            <a:pPr lvl="1">
              <a:buClr>
                <a:schemeClr val="bg1"/>
              </a:buClr>
            </a:pPr>
            <a:r>
              <a:rPr lang="en-US" sz="2000" dirty="0">
                <a:solidFill>
                  <a:schemeClr val="bg1"/>
                </a:solidFill>
              </a:rPr>
              <a:t>East Texas</a:t>
            </a:r>
          </a:p>
        </p:txBody>
      </p:sp>
      <p:sp>
        <p:nvSpPr>
          <p:cNvPr id="3" name="TextBox 2">
            <a:extLst>
              <a:ext uri="{FF2B5EF4-FFF2-40B4-BE49-F238E27FC236}">
                <a16:creationId xmlns:a16="http://schemas.microsoft.com/office/drawing/2014/main" id="{6456C957-0475-86E6-5D3D-AE1338ECF714}"/>
              </a:ext>
            </a:extLst>
          </p:cNvPr>
          <p:cNvSpPr txBox="1"/>
          <p:nvPr/>
        </p:nvSpPr>
        <p:spPr>
          <a:xfrm>
            <a:off x="1796288" y="1392610"/>
            <a:ext cx="3771392" cy="400110"/>
          </a:xfrm>
          <a:prstGeom prst="rect">
            <a:avLst/>
          </a:prstGeom>
          <a:noFill/>
        </p:spPr>
        <p:txBody>
          <a:bodyPr wrap="square" rtlCol="0">
            <a:spAutoFit/>
          </a:bodyPr>
          <a:lstStyle/>
          <a:p>
            <a:r>
              <a:rPr lang="en-US" sz="2000" dirty="0"/>
              <a:t>DAC + TES</a:t>
            </a:r>
          </a:p>
        </p:txBody>
      </p:sp>
      <p:sp>
        <p:nvSpPr>
          <p:cNvPr id="7" name="Oval 6">
            <a:extLst>
              <a:ext uri="{FF2B5EF4-FFF2-40B4-BE49-F238E27FC236}">
                <a16:creationId xmlns:a16="http://schemas.microsoft.com/office/drawing/2014/main" id="{80865AC6-91BF-F076-0103-28DBF9E9774D}"/>
              </a:ext>
            </a:extLst>
          </p:cNvPr>
          <p:cNvSpPr/>
          <p:nvPr/>
        </p:nvSpPr>
        <p:spPr>
          <a:xfrm>
            <a:off x="958457" y="1311360"/>
            <a:ext cx="602120" cy="602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B6CFB6-A63B-FB96-3088-6BC5CDC0CD75}"/>
              </a:ext>
            </a:extLst>
          </p:cNvPr>
          <p:cNvSpPr txBox="1"/>
          <p:nvPr/>
        </p:nvSpPr>
        <p:spPr>
          <a:xfrm>
            <a:off x="1051922" y="1300277"/>
            <a:ext cx="320905" cy="584775"/>
          </a:xfrm>
          <a:prstGeom prst="rect">
            <a:avLst/>
          </a:prstGeom>
          <a:noFill/>
        </p:spPr>
        <p:txBody>
          <a:bodyPr wrap="square" rtlCol="0">
            <a:spAutoFit/>
          </a:bodyPr>
          <a:lstStyle/>
          <a:p>
            <a:r>
              <a:rPr lang="en-US" sz="3200" dirty="0">
                <a:solidFill>
                  <a:schemeClr val="bg1"/>
                </a:solidFill>
              </a:rPr>
              <a:t>2</a:t>
            </a:r>
            <a:endParaRPr lang="en-US" sz="1400" dirty="0">
              <a:solidFill>
                <a:schemeClr val="bg1"/>
              </a:solidFill>
            </a:endParaRPr>
          </a:p>
        </p:txBody>
      </p:sp>
      <p:pic>
        <p:nvPicPr>
          <p:cNvPr id="9" name="Picture 8" descr="Diagram of a heat exchanger&#10;&#10;Description automatically generated">
            <a:extLst>
              <a:ext uri="{FF2B5EF4-FFF2-40B4-BE49-F238E27FC236}">
                <a16:creationId xmlns:a16="http://schemas.microsoft.com/office/drawing/2014/main" id="{95F70AE8-F49F-FDD3-9362-7D92E5515F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6288" y="1924152"/>
            <a:ext cx="9289138" cy="4057051"/>
          </a:xfrm>
          <a:prstGeom prst="rect">
            <a:avLst/>
          </a:prstGeom>
        </p:spPr>
      </p:pic>
      <p:sp>
        <p:nvSpPr>
          <p:cNvPr id="5" name="Title 4">
            <a:extLst>
              <a:ext uri="{FF2B5EF4-FFF2-40B4-BE49-F238E27FC236}">
                <a16:creationId xmlns:a16="http://schemas.microsoft.com/office/drawing/2014/main" id="{7A261B9A-8150-7D64-469A-B5B0F0AC7A6A}"/>
              </a:ext>
            </a:extLst>
          </p:cNvPr>
          <p:cNvSpPr>
            <a:spLocks noGrp="1"/>
          </p:cNvSpPr>
          <p:nvPr>
            <p:ph type="title"/>
          </p:nvPr>
        </p:nvSpPr>
        <p:spPr/>
        <p:txBody>
          <a:bodyPr/>
          <a:lstStyle/>
          <a:p>
            <a:endParaRPr lang="en-US"/>
          </a:p>
        </p:txBody>
      </p:sp>
      <p:sp>
        <p:nvSpPr>
          <p:cNvPr id="6" name="Google Shape;95;p2">
            <a:extLst>
              <a:ext uri="{FF2B5EF4-FFF2-40B4-BE49-F238E27FC236}">
                <a16:creationId xmlns:a16="http://schemas.microsoft.com/office/drawing/2014/main" id="{FB9240BB-93C1-847F-15E9-018D262DF2D8}"/>
              </a:ext>
            </a:extLst>
          </p:cNvPr>
          <p:cNvSpPr txBox="1">
            <a:spLocks/>
          </p:cNvSpPr>
          <p:nvPr/>
        </p:nvSpPr>
        <p:spPr>
          <a:xfrm>
            <a:off x="0" y="80807"/>
            <a:ext cx="12192000" cy="914400"/>
          </a:xfrm>
          <a:prstGeom prst="rect">
            <a:avLst/>
          </a:prstGeom>
          <a:solidFill>
            <a:schemeClr val="dk1"/>
          </a:solid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1"/>
              </a:buClr>
              <a:buSzPts val="4400"/>
              <a:buFont typeface="Garamond"/>
              <a:buNone/>
            </a:pPr>
            <a:r>
              <a:rPr lang="en-US" kern="0"/>
              <a:t>DAC Plant Configurations</a:t>
            </a:r>
            <a:endParaRPr lang="en-US" kern="0" dirty="0"/>
          </a:p>
        </p:txBody>
      </p:sp>
    </p:spTree>
    <p:extLst>
      <p:ext uri="{BB962C8B-B14F-4D97-AF65-F5344CB8AC3E}">
        <p14:creationId xmlns:p14="http://schemas.microsoft.com/office/powerpoint/2010/main" val="4221372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0" y="80807"/>
            <a:ext cx="12192000" cy="914400"/>
          </a:xfrm>
          <a:prstGeom prst="rect">
            <a:avLst/>
          </a:prstGeom>
          <a:solidFill>
            <a:schemeClr val="dk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dirty="0"/>
              <a:t>DAC Plant Configurations</a:t>
            </a:r>
            <a:endParaRPr dirty="0"/>
          </a:p>
        </p:txBody>
      </p:sp>
      <p:sp>
        <p:nvSpPr>
          <p:cNvPr id="97" name="Google Shape;97;p2"/>
          <p:cNvSpPr txBox="1">
            <a:spLocks noGrp="1"/>
          </p:cNvSpPr>
          <p:nvPr>
            <p:ph type="sldNum" idx="12"/>
          </p:nvPr>
        </p:nvSpPr>
        <p:spPr>
          <a:xfrm>
            <a:off x="902208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fld id="{00000000-1234-1234-1234-123412341234}" type="slidenum">
              <a:rPr kumimoji="0" lang="en-US" sz="2000" b="0" i="0" u="none" strike="noStrike" kern="0" cap="none" spc="0" normalizeH="0" baseline="0" noProof="0">
                <a:ln>
                  <a:noFill/>
                </a:ln>
                <a:solidFill>
                  <a:srgbClr val="EE6D0B"/>
                </a:solidFill>
                <a:effectLst/>
                <a:uLnTx/>
                <a:uFillTx/>
                <a:latin typeface="Libre Franklin Medium"/>
                <a:sym typeface="Libre Franklin Medium"/>
              </a:rPr>
              <a:pPr marL="0" marR="0" lvl="0" indent="0" algn="r" defTabSz="914400" rtl="0" eaLnBrk="1" fontAlgn="auto" latinLnBrk="0" hangingPunct="1">
                <a:lnSpc>
                  <a:spcPct val="100000"/>
                </a:lnSpc>
                <a:spcBef>
                  <a:spcPts val="0"/>
                </a:spcBef>
                <a:spcAft>
                  <a:spcPts val="0"/>
                </a:spcAft>
                <a:buClr>
                  <a:srgbClr val="888888"/>
                </a:buClr>
                <a:buSzPts val="1200"/>
                <a:buFont typeface="Garamond"/>
                <a:buNone/>
                <a:tabLst/>
                <a:defRPr/>
              </a:pPr>
              <a:t>9</a:t>
            </a:fld>
            <a:endParaRPr kumimoji="0" sz="2000" b="0" i="0" u="none" strike="noStrike" kern="0" cap="none" spc="0" normalizeH="0" baseline="0" noProof="0">
              <a:ln>
                <a:noFill/>
              </a:ln>
              <a:solidFill>
                <a:srgbClr val="EE6D0B"/>
              </a:solidFill>
              <a:effectLst/>
              <a:uLnTx/>
              <a:uFillTx/>
              <a:latin typeface="Libre Franklin Medium"/>
              <a:sym typeface="Libre Franklin Medium"/>
            </a:endParaRPr>
          </a:p>
        </p:txBody>
      </p:sp>
      <p:sp>
        <p:nvSpPr>
          <p:cNvPr id="4" name="Text Placeholder 3">
            <a:extLst>
              <a:ext uri="{FF2B5EF4-FFF2-40B4-BE49-F238E27FC236}">
                <a16:creationId xmlns:a16="http://schemas.microsoft.com/office/drawing/2014/main" id="{68E9988B-1ABD-1BA4-3AFE-C9113BCD916F}"/>
              </a:ext>
            </a:extLst>
          </p:cNvPr>
          <p:cNvSpPr>
            <a:spLocks noGrp="1"/>
          </p:cNvSpPr>
          <p:nvPr>
            <p:ph type="body" idx="1"/>
          </p:nvPr>
        </p:nvSpPr>
        <p:spPr>
          <a:xfrm>
            <a:off x="5193144" y="1924152"/>
            <a:ext cx="5811736" cy="1775841"/>
          </a:xfrm>
        </p:spPr>
        <p:txBody>
          <a:bodyPr>
            <a:normAutofit/>
          </a:bodyPr>
          <a:lstStyle/>
          <a:p>
            <a:pPr marL="114300" indent="0">
              <a:buNone/>
            </a:pPr>
            <a:r>
              <a:rPr lang="en-US" sz="2400" dirty="0">
                <a:solidFill>
                  <a:schemeClr val="bg1"/>
                </a:solidFill>
              </a:rPr>
              <a:t>Plant</a:t>
            </a:r>
          </a:p>
          <a:p>
            <a:pPr lvl="1">
              <a:buClr>
                <a:schemeClr val="bg1"/>
              </a:buClr>
            </a:pPr>
            <a:r>
              <a:rPr lang="en-US" sz="2000" dirty="0">
                <a:solidFill>
                  <a:schemeClr val="bg1"/>
                </a:solidFill>
              </a:rPr>
              <a:t>Solid sorbent </a:t>
            </a:r>
          </a:p>
          <a:p>
            <a:pPr lvl="1">
              <a:buClr>
                <a:schemeClr val="bg1"/>
              </a:buClr>
            </a:pPr>
            <a:r>
              <a:rPr lang="en-US" sz="2000" dirty="0">
                <a:solidFill>
                  <a:schemeClr val="bg1"/>
                </a:solidFill>
              </a:rPr>
              <a:t>Grid connected</a:t>
            </a:r>
          </a:p>
          <a:p>
            <a:pPr lvl="1">
              <a:buClr>
                <a:schemeClr val="bg1"/>
              </a:buClr>
            </a:pPr>
            <a:r>
              <a:rPr lang="en-US" sz="2000" dirty="0">
                <a:solidFill>
                  <a:schemeClr val="bg1"/>
                </a:solidFill>
              </a:rPr>
              <a:t>East Texas</a:t>
            </a:r>
          </a:p>
        </p:txBody>
      </p:sp>
      <p:sp>
        <p:nvSpPr>
          <p:cNvPr id="3" name="TextBox 2">
            <a:extLst>
              <a:ext uri="{FF2B5EF4-FFF2-40B4-BE49-F238E27FC236}">
                <a16:creationId xmlns:a16="http://schemas.microsoft.com/office/drawing/2014/main" id="{6456C957-0475-86E6-5D3D-AE1338ECF714}"/>
              </a:ext>
            </a:extLst>
          </p:cNvPr>
          <p:cNvSpPr txBox="1"/>
          <p:nvPr/>
        </p:nvSpPr>
        <p:spPr>
          <a:xfrm>
            <a:off x="1796288" y="1392610"/>
            <a:ext cx="3771392" cy="400110"/>
          </a:xfrm>
          <a:prstGeom prst="rect">
            <a:avLst/>
          </a:prstGeom>
          <a:noFill/>
        </p:spPr>
        <p:txBody>
          <a:bodyPr wrap="square" rtlCol="0">
            <a:spAutoFit/>
          </a:bodyPr>
          <a:lstStyle/>
          <a:p>
            <a:r>
              <a:rPr lang="en-US" sz="2000" dirty="0"/>
              <a:t>DAC + TES + Heat Pump</a:t>
            </a:r>
          </a:p>
        </p:txBody>
      </p:sp>
      <p:sp>
        <p:nvSpPr>
          <p:cNvPr id="7" name="Oval 6">
            <a:extLst>
              <a:ext uri="{FF2B5EF4-FFF2-40B4-BE49-F238E27FC236}">
                <a16:creationId xmlns:a16="http://schemas.microsoft.com/office/drawing/2014/main" id="{80865AC6-91BF-F076-0103-28DBF9E9774D}"/>
              </a:ext>
            </a:extLst>
          </p:cNvPr>
          <p:cNvSpPr/>
          <p:nvPr/>
        </p:nvSpPr>
        <p:spPr>
          <a:xfrm>
            <a:off x="958457" y="1311360"/>
            <a:ext cx="602120" cy="602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B6CFB6-A63B-FB96-3088-6BC5CDC0CD75}"/>
              </a:ext>
            </a:extLst>
          </p:cNvPr>
          <p:cNvSpPr txBox="1"/>
          <p:nvPr/>
        </p:nvSpPr>
        <p:spPr>
          <a:xfrm>
            <a:off x="1051922" y="1300277"/>
            <a:ext cx="320905" cy="584775"/>
          </a:xfrm>
          <a:prstGeom prst="rect">
            <a:avLst/>
          </a:prstGeom>
          <a:noFill/>
        </p:spPr>
        <p:txBody>
          <a:bodyPr wrap="square" rtlCol="0">
            <a:spAutoFit/>
          </a:bodyPr>
          <a:lstStyle/>
          <a:p>
            <a:r>
              <a:rPr lang="en-US" sz="3200" dirty="0">
                <a:solidFill>
                  <a:schemeClr val="bg1"/>
                </a:solidFill>
              </a:rPr>
              <a:t>3</a:t>
            </a:r>
            <a:endParaRPr lang="en-US" sz="1400" dirty="0">
              <a:solidFill>
                <a:schemeClr val="bg1"/>
              </a:solidFill>
            </a:endParaRPr>
          </a:p>
        </p:txBody>
      </p:sp>
      <p:pic>
        <p:nvPicPr>
          <p:cNvPr id="2" name="Picture 1">
            <a:extLst>
              <a:ext uri="{FF2B5EF4-FFF2-40B4-BE49-F238E27FC236}">
                <a16:creationId xmlns:a16="http://schemas.microsoft.com/office/drawing/2014/main" id="{5CA3DFC4-3C4F-E327-6003-3B046E2994D6}"/>
              </a:ext>
            </a:extLst>
          </p:cNvPr>
          <p:cNvPicPr>
            <a:picLocks noChangeAspect="1"/>
          </p:cNvPicPr>
          <p:nvPr/>
        </p:nvPicPr>
        <p:blipFill>
          <a:blip r:embed="rId3" cstate="print">
            <a:extLst>
              <a:ext uri="{28A0092B-C50C-407E-A947-70E740481C1C}">
                <a14:useLocalDpi xmlns:a14="http://schemas.microsoft.com/office/drawing/2010/main" val="0"/>
              </a:ext>
            </a:extLst>
          </a:blip>
          <a:srcRect l="2019" r="2019"/>
          <a:stretch>
            <a:fillRect/>
          </a:stretch>
        </p:blipFill>
        <p:spPr bwMode="auto">
          <a:xfrm>
            <a:off x="2068581" y="2108248"/>
            <a:ext cx="8884867" cy="40438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5274502"/>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ZEROLab_PPT_Template" id="{93FADBB2-74DB-4E47-B67E-7F1E69F56108}" vid="{D4126C72-EE96-4772-8489-F75DE7AF71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e1050d5-d874-4878-8eae-836d680389a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31F238232FDE418A6D66CB60F670D9" ma:contentTypeVersion="9" ma:contentTypeDescription="Create a new document." ma:contentTypeScope="" ma:versionID="4f40c66167301b733f957f0d9552bc17">
  <xsd:schema xmlns:xsd="http://www.w3.org/2001/XMLSchema" xmlns:xs="http://www.w3.org/2001/XMLSchema" xmlns:p="http://schemas.microsoft.com/office/2006/metadata/properties" xmlns:ns3="7e1050d5-d874-4878-8eae-836d680389aa" xmlns:ns4="1ae76362-3391-4818-b15f-7e7c964015c9" targetNamespace="http://schemas.microsoft.com/office/2006/metadata/properties" ma:root="true" ma:fieldsID="2ce4f72ecbe8737d02ed030ced61299a" ns3:_="" ns4:_="">
    <xsd:import namespace="7e1050d5-d874-4878-8eae-836d680389aa"/>
    <xsd:import namespace="1ae76362-3391-4818-b15f-7e7c964015c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1050d5-d874-4878-8eae-836d680389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e76362-3391-4818-b15f-7e7c964015c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C54E85-6120-4620-B3C2-91DE9E4DAE8E}">
  <ds:schemaRefs>
    <ds:schemaRef ds:uri="http://purl.org/dc/elements/1.1/"/>
    <ds:schemaRef ds:uri="7e1050d5-d874-4878-8eae-836d680389aa"/>
    <ds:schemaRef ds:uri="http://schemas.microsoft.com/office/infopath/2007/PartnerControls"/>
    <ds:schemaRef ds:uri="http://schemas.microsoft.com/office/2006/documentManagement/types"/>
    <ds:schemaRef ds:uri="http://schemas.openxmlformats.org/package/2006/metadata/core-properties"/>
    <ds:schemaRef ds:uri="1ae76362-3391-4818-b15f-7e7c964015c9"/>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51F2AE6-6FDF-4E29-9A83-B60201C37821}">
  <ds:schemaRefs>
    <ds:schemaRef ds:uri="http://schemas.microsoft.com/sharepoint/v3/contenttype/forms"/>
  </ds:schemaRefs>
</ds:datastoreItem>
</file>

<file path=customXml/itemProps3.xml><?xml version="1.0" encoding="utf-8"?>
<ds:datastoreItem xmlns:ds="http://schemas.openxmlformats.org/officeDocument/2006/customXml" ds:itemID="{13C78CA8-A38A-4ED8-9CDC-37E950AC4E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1050d5-d874-4878-8eae-836d680389aa"/>
    <ds:schemaRef ds:uri="1ae76362-3391-4818-b15f-7e7c964015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4397</TotalTime>
  <Words>2803</Words>
  <Application>Microsoft Office PowerPoint</Application>
  <PresentationFormat>Widescreen</PresentationFormat>
  <Paragraphs>329</Paragraphs>
  <Slides>29</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Aptos</vt:lpstr>
      <vt:lpstr>Arial</vt:lpstr>
      <vt:lpstr>Calibri</vt:lpstr>
      <vt:lpstr>Cambria Math</vt:lpstr>
      <vt:lpstr>Garamond</vt:lpstr>
      <vt:lpstr>Libre Franklin</vt:lpstr>
      <vt:lpstr>Libre Franklin Medium</vt:lpstr>
      <vt:lpstr>Roboto</vt:lpstr>
      <vt:lpstr>Sans Serif Collection</vt:lpstr>
      <vt:lpstr>Symbol</vt:lpstr>
      <vt:lpstr>Times New Roman</vt:lpstr>
      <vt:lpstr>Custom Design</vt:lpstr>
      <vt:lpstr>PowerPoint Presentation</vt:lpstr>
      <vt:lpstr>Introduction &amp; Motivations</vt:lpstr>
      <vt:lpstr>Introduction &amp; Motivations</vt:lpstr>
      <vt:lpstr>Introduction &amp; Motivations</vt:lpstr>
      <vt:lpstr>Setup</vt:lpstr>
      <vt:lpstr>DAC Plant Configurations</vt:lpstr>
      <vt:lpstr>PowerPoint Presentation</vt:lpstr>
      <vt:lpstr>PowerPoint Presentation</vt:lpstr>
      <vt:lpstr>DAC Plant Configurations</vt:lpstr>
      <vt:lpstr>DAC Plant Configurations</vt:lpstr>
      <vt:lpstr>DAC + Heat Pump Operation</vt:lpstr>
      <vt:lpstr>DAC + TES Operation</vt:lpstr>
      <vt:lpstr>DAC + TES + Heat Pump Operation</vt:lpstr>
      <vt:lpstr>System-Wide vs Plant Level Emissions Reduction Calculations</vt:lpstr>
      <vt:lpstr>Key finding 1: Plant level cost of capture with TES is $50/tCO2 higher</vt:lpstr>
      <vt:lpstr>PowerPoint Presentation</vt:lpstr>
      <vt:lpstr>Key finding 2  (Part 2): TES plants reduce system-wide emissions beyond DAC capture capacity</vt:lpstr>
      <vt:lpstr>PowerPoint Presentation</vt:lpstr>
      <vt:lpstr>Key finding 3: System emissions reductions are driven by reductions in TES capacity cost</vt:lpstr>
      <vt:lpstr>Discussion</vt:lpstr>
      <vt:lpstr>Future Work</vt:lpstr>
      <vt:lpstr>PowerPoint Presentation</vt:lpstr>
      <vt:lpstr>TES Cost Data (Part 1)</vt:lpstr>
      <vt:lpstr>DAC System Characteristics</vt:lpstr>
      <vt:lpstr>TES Cost Data (Part 2)</vt:lpstr>
      <vt:lpstr>DAC Problem Formulation</vt:lpstr>
      <vt:lpstr>TES Problem Formulation</vt:lpstr>
      <vt:lpstr>Comparing Configurations</vt:lpstr>
      <vt:lpstr>Key finding 4: Plant level costs of DAC + TES systems only decrease by $15/tCO2 as TES costs drop</vt:lpstr>
    </vt:vector>
  </TitlesOfParts>
  <Company>Princeton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Cecelia Isaac</dc:creator>
  <cp:lastModifiedBy>Vinay Konuru</cp:lastModifiedBy>
  <cp:revision>14</cp:revision>
  <dcterms:created xsi:type="dcterms:W3CDTF">2022-09-08T15:41:24Z</dcterms:created>
  <dcterms:modified xsi:type="dcterms:W3CDTF">2024-05-13T21:42:38Z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0x0101007C31F238232FDE418A6D66CB60F670D9</vt:lpwstr>
  </property>
</Properties>
</file>